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sldIdLst>
    <p:sldId id="309" r:id="rId6"/>
    <p:sldId id="331" r:id="rId7"/>
    <p:sldId id="311" r:id="rId8"/>
    <p:sldId id="312" r:id="rId9"/>
    <p:sldId id="316" r:id="rId10"/>
    <p:sldId id="334" r:id="rId11"/>
    <p:sldId id="543" r:id="rId12"/>
    <p:sldId id="544" r:id="rId13"/>
    <p:sldId id="333" r:id="rId14"/>
    <p:sldId id="332" r:id="rId15"/>
    <p:sldId id="545" r:id="rId16"/>
    <p:sldId id="546" r:id="rId17"/>
    <p:sldId id="547" r:id="rId18"/>
    <p:sldId id="548" r:id="rId19"/>
    <p:sldId id="549" r:id="rId20"/>
    <p:sldId id="550" r:id="rId21"/>
    <p:sldId id="551" r:id="rId22"/>
    <p:sldId id="281" r:id="rId23"/>
    <p:sldId id="282" r:id="rId24"/>
    <p:sldId id="552" r:id="rId25"/>
    <p:sldId id="553" r:id="rId26"/>
    <p:sldId id="554" r:id="rId27"/>
    <p:sldId id="555" r:id="rId28"/>
    <p:sldId id="572"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68" r:id="rId42"/>
    <p:sldId id="569" r:id="rId43"/>
    <p:sldId id="573" r:id="rId44"/>
    <p:sldId id="570" r:id="rId45"/>
    <p:sldId id="571" r:id="rId46"/>
    <p:sldId id="574" r:id="rId47"/>
    <p:sldId id="575" r:id="rId48"/>
    <p:sldId id="582" r:id="rId49"/>
    <p:sldId id="576" r:id="rId50"/>
    <p:sldId id="285" r:id="rId51"/>
    <p:sldId id="505" r:id="rId52"/>
    <p:sldId id="578" r:id="rId53"/>
    <p:sldId id="577" r:id="rId54"/>
    <p:sldId id="579" r:id="rId55"/>
    <p:sldId id="580" r:id="rId56"/>
    <p:sldId id="58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ear 10 Subject Selection 2022" id="{3594D964-60BD-4359-8504-4474A914E2BC}">
          <p14:sldIdLst>
            <p14:sldId id="309"/>
            <p14:sldId id="331"/>
            <p14:sldId id="311"/>
            <p14:sldId id="312"/>
            <p14:sldId id="316"/>
            <p14:sldId id="334"/>
            <p14:sldId id="543"/>
            <p14:sldId id="544"/>
            <p14:sldId id="333"/>
            <p14:sldId id="332"/>
            <p14:sldId id="545"/>
            <p14:sldId id="546"/>
            <p14:sldId id="547"/>
            <p14:sldId id="548"/>
            <p14:sldId id="549"/>
            <p14:sldId id="550"/>
            <p14:sldId id="551"/>
            <p14:sldId id="281"/>
            <p14:sldId id="282"/>
            <p14:sldId id="552"/>
            <p14:sldId id="553"/>
            <p14:sldId id="554"/>
            <p14:sldId id="555"/>
            <p14:sldId id="572"/>
            <p14:sldId id="556"/>
            <p14:sldId id="557"/>
            <p14:sldId id="558"/>
            <p14:sldId id="559"/>
            <p14:sldId id="560"/>
            <p14:sldId id="561"/>
            <p14:sldId id="562"/>
            <p14:sldId id="563"/>
            <p14:sldId id="564"/>
            <p14:sldId id="565"/>
            <p14:sldId id="566"/>
            <p14:sldId id="567"/>
            <p14:sldId id="568"/>
            <p14:sldId id="569"/>
            <p14:sldId id="573"/>
            <p14:sldId id="570"/>
            <p14:sldId id="571"/>
            <p14:sldId id="574"/>
            <p14:sldId id="575"/>
            <p14:sldId id="582"/>
            <p14:sldId id="576"/>
            <p14:sldId id="285"/>
            <p14:sldId id="505"/>
            <p14:sldId id="578"/>
            <p14:sldId id="577"/>
            <p14:sldId id="579"/>
            <p14:sldId id="580"/>
            <p14:sldId id="5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4F4F4F"/>
    <a:srgbClr val="00ABE6"/>
    <a:srgbClr val="84BDDC"/>
    <a:srgbClr val="0A7CB9"/>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76285" autoAdjust="0"/>
  </p:normalViewPr>
  <p:slideViewPr>
    <p:cSldViewPr snapToGrid="0" showGuides="1">
      <p:cViewPr varScale="1">
        <p:scale>
          <a:sx n="51" d="100"/>
          <a:sy n="51" d="100"/>
        </p:scale>
        <p:origin x="1256"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92"/>
    </p:cViewPr>
  </p:sorterViewPr>
  <p:notesViewPr>
    <p:cSldViewPr snapToGrid="0" showGuides="1">
      <p:cViewPr varScale="1">
        <p:scale>
          <a:sx n="147" d="100"/>
          <a:sy n="147" d="100"/>
        </p:scale>
        <p:origin x="4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20/06/2022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ducation.gov.au/australian-core-skills-framewor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ducationstandards.nsw.edu.au/wps/portal/nesa/11-12/hsc/results-certificates/vet-qualification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a:t>
            </a:fld>
            <a:endParaRPr lang="en-GB"/>
          </a:p>
        </p:txBody>
      </p:sp>
    </p:spTree>
    <p:extLst>
      <p:ext uri="{BB962C8B-B14F-4D97-AF65-F5344CB8AC3E}">
        <p14:creationId xmlns:p14="http://schemas.microsoft.com/office/powerpoint/2010/main" val="20752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mn-lt"/>
                <a:ea typeface="ヒラギノ角ゴ Pro W3" pitchFamily="-1" charset="-128"/>
                <a:cs typeface="Arial" panose="020B0604020202020204" pitchFamily="34" charset="0"/>
              </a:rPr>
              <a:t> optional</a:t>
            </a:r>
            <a:r>
              <a:rPr lang="en-AU" altLang="en-US" dirty="0">
                <a:latin typeface="+mn-lt"/>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mn-lt"/>
                <a:ea typeface="ヒラギノ角ゴ Pro W3" pitchFamily="-1" charset="-128"/>
                <a:cs typeface="Arial" panose="020B0604020202020204" pitchFamily="34" charset="0"/>
              </a:rPr>
              <a:t> wish </a:t>
            </a:r>
            <a:r>
              <a:rPr lang="en-AU" altLang="en-US" dirty="0">
                <a:latin typeface="+mn-lt"/>
                <a:ea typeface="ヒラギノ角ゴ Pro W3" pitchFamily="-1" charset="-128"/>
                <a:cs typeface="Arial" panose="020B0604020202020204" pitchFamily="34" charset="0"/>
              </a:rPr>
              <a:t>to receive an ATAR,</a:t>
            </a:r>
            <a:r>
              <a:rPr lang="en-AU" altLang="en-US" baseline="0" dirty="0">
                <a:latin typeface="+mn-lt"/>
                <a:ea typeface="ヒラギノ角ゴ Pro W3" pitchFamily="-1" charset="-128"/>
                <a:cs typeface="Arial" panose="020B0604020202020204" pitchFamily="34" charset="0"/>
              </a:rPr>
              <a:t> must undertake the optional examination.</a:t>
            </a:r>
            <a:endParaRPr lang="en-AU" altLang="en-US" dirty="0">
              <a:latin typeface="+mn-lt"/>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Extension courses are not separate subjects. E.g. Advanced English (2 units) + Extension 1 (1 unit) + Extension 2 (1 unit) = 4 units but only 1 subject.</a:t>
            </a:r>
            <a:r>
              <a:rPr lang="en-US" altLang="en-US" dirty="0">
                <a:latin typeface="+mn-lt"/>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mn-lt"/>
                <a:ea typeface="ＭＳ Ｐゴシック" pitchFamily="34" charset="-128"/>
                <a:cs typeface="Arial" panose="020B0604020202020204" pitchFamily="34" charset="0"/>
              </a:rPr>
              <a:t>At most, 6 units of courses in Science can be</a:t>
            </a:r>
            <a:r>
              <a:rPr lang="en-US" altLang="en-US" baseline="0" dirty="0">
                <a:latin typeface="+mn-lt"/>
                <a:ea typeface="ＭＳ Ｐゴシック" pitchFamily="34" charset="-128"/>
                <a:cs typeface="Arial" panose="020B0604020202020204" pitchFamily="34" charset="0"/>
              </a:rPr>
              <a:t> included in the pattern of study for Year 11. However, in Year 12, this increases to 7 units of Science, to allow for the study of Science Extension. </a:t>
            </a:r>
            <a:endParaRPr lang="en-US" altLang="en-US" dirty="0">
              <a:latin typeface="+mn-lt"/>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mn-lt"/>
              <a:ea typeface="ヒラギノ角ゴ Pro W3" pitchFamily="-1" charset="-128"/>
              <a:cs typeface="Arial" panose="020B0604020202020204" pitchFamily="34" charset="0"/>
            </a:endParaRPr>
          </a:p>
          <a:p>
            <a:r>
              <a:rPr lang="en-AU" dirty="0">
                <a:latin typeface="+mn-lt"/>
                <a:cs typeface="Arial" panose="020B0604020202020204" pitchFamily="34" charset="0"/>
              </a:rPr>
              <a:t>https://ace.nesa.nsw.edu.au/ace-8005</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13</a:t>
            </a:fld>
            <a:endParaRPr lang="en-GB"/>
          </a:p>
        </p:txBody>
      </p:sp>
    </p:spTree>
    <p:extLst>
      <p:ext uri="{BB962C8B-B14F-4D97-AF65-F5344CB8AC3E}">
        <p14:creationId xmlns:p14="http://schemas.microsoft.com/office/powerpoint/2010/main" val="31695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https://educationstandards.nsw.edu.au/wps/portal/nesa/11-12/hsc/hsc-minimum-standard</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14</a:t>
            </a:fld>
            <a:endParaRPr lang="en-GB"/>
          </a:p>
        </p:txBody>
      </p:sp>
    </p:spTree>
    <p:extLst>
      <p:ext uri="{BB962C8B-B14F-4D97-AF65-F5344CB8AC3E}">
        <p14:creationId xmlns:p14="http://schemas.microsoft.com/office/powerpoint/2010/main" val="403477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https://www.educationstandards.nsw.edu.au/wps/portal/nesa/11-12/hsc/hsc-minimum-standard</a:t>
            </a:r>
          </a:p>
          <a:p>
            <a:r>
              <a:rPr lang="en-AU" dirty="0"/>
              <a:t>https://www.educationstandards.nsw.edu.au/wps/portal/nesa/11-12/hsc/hsc-minimum-standard/online-tests</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15</a:t>
            </a:fld>
            <a:endParaRPr lang="en-GB"/>
          </a:p>
        </p:txBody>
      </p:sp>
    </p:spTree>
    <p:extLst>
      <p:ext uri="{BB962C8B-B14F-4D97-AF65-F5344CB8AC3E}">
        <p14:creationId xmlns:p14="http://schemas.microsoft.com/office/powerpoint/2010/main" val="196411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mn-lt"/>
                <a:ea typeface="MS PGothic" pitchFamily="34" charset="-128"/>
              </a:rPr>
              <a:t>Board Developed Courses </a:t>
            </a:r>
            <a:r>
              <a:rPr lang="en-AU" altLang="en-US" dirty="0">
                <a:latin typeface="+mn-lt"/>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mn-lt"/>
                <a:ea typeface="MS PGothic" pitchFamily="34" charset="-128"/>
              </a:rPr>
              <a:t>Board Endorsed Courses </a:t>
            </a:r>
            <a:r>
              <a:rPr lang="en-AU" altLang="en-US" dirty="0">
                <a:latin typeface="+mn-lt"/>
                <a:ea typeface="MS PGothic" pitchFamily="34" charset="-128"/>
              </a:rPr>
              <a:t>have syllabuses endorsed by NESA to cater </a:t>
            </a:r>
            <a:r>
              <a:rPr lang="en-AU" altLang="en-US" dirty="0">
                <a:latin typeface="+mn-lt"/>
                <a:ea typeface="ヒラギノ角ゴ Pro W3" charset="-128"/>
              </a:rPr>
              <a:t>for a wide candidature in areas of specific need not served by Board Developed Courses. </a:t>
            </a:r>
            <a:r>
              <a:rPr lang="en-AU" altLang="en-US" dirty="0">
                <a:latin typeface="+mn-lt"/>
                <a:ea typeface="MS PGothic" pitchFamily="34" charset="-128"/>
              </a:rPr>
              <a:t>These courses may offer an alternative career path for students.</a:t>
            </a:r>
          </a:p>
          <a:p>
            <a:pPr marL="0" indent="0">
              <a:buFontTx/>
              <a:buNone/>
            </a:pPr>
            <a:endParaRPr lang="en-AU" altLang="en-US" dirty="0">
              <a:latin typeface="+mn-lt"/>
              <a:ea typeface="MS PGothic" pitchFamily="34" charset="-128"/>
            </a:endParaRPr>
          </a:p>
          <a:p>
            <a:r>
              <a:rPr lang="en-AU" altLang="en-US" dirty="0">
                <a:latin typeface="+mn-lt"/>
                <a:ea typeface="MS PGothic" pitchFamily="34" charset="-128"/>
              </a:rPr>
              <a:t>https://ace.nesa.nsw.edu.au/ace-6001</a:t>
            </a:r>
          </a:p>
          <a:p>
            <a:r>
              <a:rPr lang="en-AU" altLang="en-US" dirty="0">
                <a:latin typeface="+mn-lt"/>
                <a:ea typeface="MS PGothic" pitchFamily="34" charset="-128"/>
              </a:rPr>
              <a:t>https://ace.nesa.nsw.edu.au/ace-6005</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16</a:t>
            </a:fld>
            <a:endParaRPr lang="en-GB"/>
          </a:p>
        </p:txBody>
      </p:sp>
    </p:spTree>
    <p:extLst>
      <p:ext uri="{BB962C8B-B14F-4D97-AF65-F5344CB8AC3E}">
        <p14:creationId xmlns:p14="http://schemas.microsoft.com/office/powerpoint/2010/main" val="368747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mn-lt"/>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mn-lt"/>
                <a:ea typeface="ヒラギノ角ゴ Pro W3" pitchFamily="-1" charset="-128"/>
              </a:rPr>
              <a:t>Category B Courses - no more than two units of Category B courses can be included in the ATAR calculation. Examples include English Studies Examination and VET Curriculum Framework Hospitality.</a:t>
            </a:r>
          </a:p>
          <a:p>
            <a:pPr marL="177554" indent="-177554">
              <a:buFont typeface="Arial" panose="020B0604020202020204" pitchFamily="34" charset="0"/>
              <a:buChar char="•"/>
              <a:defRPr/>
            </a:pPr>
            <a:r>
              <a:rPr lang="en-AU" altLang="en-US" dirty="0">
                <a:latin typeface="+mn-lt"/>
                <a:ea typeface="ヒラギノ角ゴ Pro W3" pitchFamily="-1" charset="-128"/>
              </a:rPr>
              <a:t>Course category listings available at the UAC Website: https://www.uac.edu.au/future-applicants/atar/atar-courses.</a:t>
            </a:r>
            <a:r>
              <a:rPr lang="en-AU" altLang="en-US" baseline="0" dirty="0">
                <a:latin typeface="+mn-lt"/>
                <a:ea typeface="ヒラギノ角ゴ Pro W3" pitchFamily="-1" charset="-128"/>
              </a:rPr>
              <a:t> Go to </a:t>
            </a:r>
            <a:r>
              <a:rPr lang="en-AU" b="0" dirty="0">
                <a:latin typeface="+mn-lt"/>
              </a:rPr>
              <a:t>HSC Board Developed courses to be examined in 2022 pdf.</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17</a:t>
            </a:fld>
            <a:endParaRPr lang="en-GB"/>
          </a:p>
        </p:txBody>
      </p:sp>
    </p:spTree>
    <p:extLst>
      <p:ext uri="{BB962C8B-B14F-4D97-AF65-F5344CB8AC3E}">
        <p14:creationId xmlns:p14="http://schemas.microsoft.com/office/powerpoint/2010/main" val="427109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https://www.educationstandards.nsw.edu.au/wps/portal/nesa/11-12/hsc/rules-and-processes</a:t>
            </a:r>
          </a:p>
          <a:p>
            <a:r>
              <a:rPr lang="en-AU" dirty="0"/>
              <a:t>https://ace.nesa.nsw.edu.au/ace-8019</a:t>
            </a:r>
          </a:p>
        </p:txBody>
      </p:sp>
      <p:sp>
        <p:nvSpPr>
          <p:cNvPr id="4" name="Slide Number Placeholder 3"/>
          <p:cNvSpPr>
            <a:spLocks noGrp="1"/>
          </p:cNvSpPr>
          <p:nvPr>
            <p:ph type="sldNum" sz="quarter" idx="10"/>
          </p:nvPr>
        </p:nvSpPr>
        <p:spPr/>
        <p:txBody>
          <a:bodyPr/>
          <a:lstStyle/>
          <a:p>
            <a:fld id="{76C6B1A5-5CA4-40BE-AFA8-AD815E1C4398}" type="slidenum">
              <a:rPr lang="en-AU" smtClean="0"/>
              <a:t>18</a:t>
            </a:fld>
            <a:endParaRPr lang="en-AU"/>
          </a:p>
        </p:txBody>
      </p:sp>
    </p:spTree>
    <p:extLst>
      <p:ext uri="{BB962C8B-B14F-4D97-AF65-F5344CB8AC3E}">
        <p14:creationId xmlns:p14="http://schemas.microsoft.com/office/powerpoint/2010/main" val="266171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https://ace.nesa.nsw.edu.au/ace-8020</a:t>
            </a:r>
          </a:p>
          <a:p>
            <a:r>
              <a:rPr lang="en-US" sz="1200" dirty="0">
                <a:latin typeface="+mn-lt"/>
                <a:cs typeface="Arial" panose="020B0604020202020204" pitchFamily="34" charset="0"/>
              </a:rPr>
              <a:t>https://ace.nesa.nsw.edu.au/ace-8026</a:t>
            </a:r>
          </a:p>
          <a:p>
            <a:r>
              <a:rPr lang="en-US" sz="1200" dirty="0">
                <a:latin typeface="+mn-lt"/>
                <a:cs typeface="Arial" panose="020B0604020202020204" pitchFamily="34" charset="0"/>
              </a:rPr>
              <a:t>http://educationstandards.nsw.edu.au/wps/portal/nesa/11-12/hsc/rules-and-processes</a:t>
            </a:r>
          </a:p>
          <a:p>
            <a:endParaRPr lang="en-AU" dirty="0"/>
          </a:p>
        </p:txBody>
      </p:sp>
      <p:sp>
        <p:nvSpPr>
          <p:cNvPr id="4" name="Slide Number Placeholder 3"/>
          <p:cNvSpPr>
            <a:spLocks noGrp="1"/>
          </p:cNvSpPr>
          <p:nvPr>
            <p:ph type="sldNum" sz="quarter" idx="10"/>
          </p:nvPr>
        </p:nvSpPr>
        <p:spPr/>
        <p:txBody>
          <a:bodyPr/>
          <a:lstStyle/>
          <a:p>
            <a:fld id="{76C6B1A5-5CA4-40BE-AFA8-AD815E1C4398}" type="slidenum">
              <a:rPr lang="en-AU" smtClean="0"/>
              <a:t>19</a:t>
            </a:fld>
            <a:endParaRPr lang="en-AU"/>
          </a:p>
        </p:txBody>
      </p:sp>
    </p:spTree>
    <p:extLst>
      <p:ext uri="{BB962C8B-B14F-4D97-AF65-F5344CB8AC3E}">
        <p14:creationId xmlns:p14="http://schemas.microsoft.com/office/powerpoint/2010/main" val="1219505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https://ace.nesa.nsw.edu.au/ace-4003</a:t>
            </a:r>
          </a:p>
          <a:p>
            <a:r>
              <a:rPr lang="en-AU" dirty="0"/>
              <a:t>https://ace.nesa.nsw.edu.au/ace-9002</a:t>
            </a:r>
          </a:p>
        </p:txBody>
      </p:sp>
      <p:sp>
        <p:nvSpPr>
          <p:cNvPr id="4" name="Slide Number Placeholder 3"/>
          <p:cNvSpPr>
            <a:spLocks noGrp="1"/>
          </p:cNvSpPr>
          <p:nvPr>
            <p:ph type="sldNum" sz="quarter" idx="10"/>
          </p:nvPr>
        </p:nvSpPr>
        <p:spPr/>
        <p:txBody>
          <a:bodyPr/>
          <a:lstStyle/>
          <a:p>
            <a:fld id="{76C6B1A5-5CA4-40BE-AFA8-AD815E1C4398}" type="slidenum">
              <a:rPr lang="en-AU" smtClean="0"/>
              <a:t>20</a:t>
            </a:fld>
            <a:endParaRPr lang="en-AU"/>
          </a:p>
        </p:txBody>
      </p:sp>
    </p:spTree>
    <p:extLst>
      <p:ext uri="{BB962C8B-B14F-4D97-AF65-F5344CB8AC3E}">
        <p14:creationId xmlns:p14="http://schemas.microsoft.com/office/powerpoint/2010/main" val="302223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program is available on the NESA</a:t>
            </a:r>
            <a:r>
              <a:rPr lang="en-AU" altLang="en-US" baseline="0" dirty="0">
                <a:latin typeface="+mn-lt"/>
                <a:ea typeface="ＭＳ Ｐゴシック" pitchFamily="34" charset="-128"/>
                <a:cs typeface="Arial" pitchFamily="34" charset="0"/>
              </a:rPr>
              <a:t> w</a:t>
            </a:r>
            <a:r>
              <a:rPr lang="en-AU" altLang="en-US" dirty="0">
                <a:latin typeface="+mn-lt"/>
                <a:ea typeface="ＭＳ Ｐゴシック" pitchFamily="34" charset="-128"/>
                <a:cs typeface="Arial" pitchFamily="34" charset="0"/>
              </a:rPr>
              <a:t>ebsite: https://www.educationstandards.nsw.edu.au/wps/portal/nesa/11-12/hsc/hsc-all-my-own-work</a:t>
            </a:r>
          </a:p>
        </p:txBody>
      </p:sp>
      <p:sp>
        <p:nvSpPr>
          <p:cNvPr id="4" name="Slide Number Placeholder 3"/>
          <p:cNvSpPr>
            <a:spLocks noGrp="1"/>
          </p:cNvSpPr>
          <p:nvPr>
            <p:ph type="sldNum" sz="quarter" idx="10"/>
          </p:nvPr>
        </p:nvSpPr>
        <p:spPr/>
        <p:txBody>
          <a:bodyPr/>
          <a:lstStyle/>
          <a:p>
            <a:fld id="{76C6B1A5-5CA4-40BE-AFA8-AD815E1C4398}" type="slidenum">
              <a:rPr lang="en-AU" smtClean="0"/>
              <a:t>21</a:t>
            </a:fld>
            <a:endParaRPr lang="en-AU"/>
          </a:p>
        </p:txBody>
      </p:sp>
    </p:spTree>
    <p:extLst>
      <p:ext uri="{BB962C8B-B14F-4D97-AF65-F5344CB8AC3E}">
        <p14:creationId xmlns:p14="http://schemas.microsoft.com/office/powerpoint/2010/main" val="3591446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US" b="1" dirty="0">
                <a:latin typeface="+mn-lt"/>
              </a:rPr>
              <a:t>English Standard</a:t>
            </a:r>
            <a:r>
              <a:rPr lang="en-AU" dirty="0">
                <a:latin typeface="+mn-lt"/>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latin typeface="+mn-lt"/>
              </a:rPr>
              <a:t>English Advanced</a:t>
            </a:r>
            <a:r>
              <a:rPr lang="en-US" dirty="0">
                <a:latin typeface="+mn-lt"/>
              </a:rPr>
              <a:t> </a:t>
            </a:r>
            <a:r>
              <a:rPr lang="en-AU" dirty="0">
                <a:latin typeface="+mn-lt"/>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latin typeface="+mn-lt"/>
              </a:rPr>
              <a:t>English EAL/D</a:t>
            </a:r>
            <a:r>
              <a:rPr lang="en-AU" dirty="0">
                <a:latin typeface="+mn-lt"/>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latin typeface="+mn-lt"/>
              </a:rPr>
              <a:t>English Studies </a:t>
            </a:r>
            <a:r>
              <a:rPr lang="en-AU" dirty="0">
                <a:latin typeface="+mn-lt"/>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latin typeface="+mn-lt"/>
              </a:rPr>
              <a:t>English Extension 1</a:t>
            </a:r>
            <a:r>
              <a:rPr lang="en-AU" dirty="0">
                <a:latin typeface="+mn-lt"/>
              </a:rPr>
              <a:t> provides students who undertake Advanced English and are accomplished in their use of English with the opportunity to extend their use of language and self-expression in creative and critical ways.</a:t>
            </a:r>
          </a:p>
          <a:p>
            <a:pPr marL="0" indent="0">
              <a:buFont typeface="Arial" panose="020B0604020202020204" pitchFamily="34" charset="0"/>
              <a:buNone/>
            </a:pPr>
            <a:endParaRPr lang="en-AU" dirty="0">
              <a:latin typeface="+mn-lt"/>
            </a:endParaRPr>
          </a:p>
          <a:p>
            <a:pPr marL="177554" indent="-177554">
              <a:buFont typeface="Arial" panose="020B0604020202020204" pitchFamily="34" charset="0"/>
              <a:buChar char="•"/>
            </a:pPr>
            <a:r>
              <a:rPr lang="en-US" dirty="0">
                <a:latin typeface="+mn-lt"/>
              </a:rPr>
              <a:t>Students should seek advice from the English Faculty regarding their suitability for a particular course. </a:t>
            </a:r>
          </a:p>
          <a:p>
            <a:pPr marL="177554" indent="-177554">
              <a:buFont typeface="Arial" panose="020B0604020202020204" pitchFamily="34" charset="0"/>
              <a:buChar char="•"/>
            </a:pPr>
            <a:r>
              <a:rPr lang="en-US" dirty="0">
                <a:latin typeface="+mn-lt"/>
              </a:rPr>
              <a:t>https://www.educationstandards.nsw.edu.au/wps/portal/nesa/11-12/stage-6-learning-areas/stage-6-english</a:t>
            </a:r>
          </a:p>
        </p:txBody>
      </p:sp>
      <p:sp>
        <p:nvSpPr>
          <p:cNvPr id="4" name="Slide Number Placeholder 3"/>
          <p:cNvSpPr>
            <a:spLocks noGrp="1"/>
          </p:cNvSpPr>
          <p:nvPr>
            <p:ph type="sldNum" sz="quarter" idx="10"/>
          </p:nvPr>
        </p:nvSpPr>
        <p:spPr/>
        <p:txBody>
          <a:bodyPr/>
          <a:lstStyle/>
          <a:p>
            <a:fld id="{76C6B1A5-5CA4-40BE-AFA8-AD815E1C4398}" type="slidenum">
              <a:rPr lang="en-AU" smtClean="0"/>
              <a:t>23</a:t>
            </a:fld>
            <a:endParaRPr lang="en-AU"/>
          </a:p>
        </p:txBody>
      </p:sp>
    </p:spTree>
    <p:extLst>
      <p:ext uri="{BB962C8B-B14F-4D97-AF65-F5344CB8AC3E}">
        <p14:creationId xmlns:p14="http://schemas.microsoft.com/office/powerpoint/2010/main" val="42851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cs typeface="Arial" panose="020B0604020202020204" pitchFamily="34" charset="0"/>
              </a:rPr>
              <a:t>Abilities - choose subjects that you know you are capable of doing well. Discuss this with your teachers and seek advice on the level of course you should select, for example, English Advanced or English Standard</a:t>
            </a:r>
          </a:p>
          <a:p>
            <a:pPr marL="177554" indent="-177554">
              <a:buFontTx/>
              <a:buChar char="•"/>
            </a:pPr>
            <a:r>
              <a:rPr lang="en-US" altLang="en-US" dirty="0">
                <a:latin typeface="+mn-lt"/>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mn-lt"/>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mn-lt"/>
                <a:ea typeface="ヒラギノ角ゴ Pro W3" charset="-128"/>
                <a:cs typeface="Arial" panose="020B0604020202020204" pitchFamily="34" charset="0"/>
              </a:rPr>
              <a:t>Syllabus Requirements – be mindful of how many practical works are required for your pattern of study and the timing of submission.</a:t>
            </a:r>
          </a:p>
          <a:p>
            <a:pPr marL="177554" indent="-177554">
              <a:buFontTx/>
              <a:buChar char="•"/>
            </a:pPr>
            <a:r>
              <a:rPr lang="en-US" altLang="en-US" dirty="0">
                <a:latin typeface="+mn-lt"/>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mn-lt"/>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pPr marL="177554" indent="-177554">
              <a:buFontTx/>
              <a:buChar char="•"/>
            </a:pPr>
            <a:endParaRPr lang="en-US" altLang="en-US" dirty="0">
              <a:latin typeface="+mn-lt"/>
              <a:ea typeface="ヒラギノ角ゴ Pro W3" charset="-128"/>
              <a:cs typeface="Arial" panose="020B0604020202020204" pitchFamily="34" charset="0"/>
            </a:endParaRPr>
          </a:p>
          <a:p>
            <a:pPr marL="0" indent="0">
              <a:buFontTx/>
              <a:buNone/>
            </a:pPr>
            <a:r>
              <a:rPr lang="en-US" altLang="en-US" dirty="0">
                <a:latin typeface="+mn-lt"/>
                <a:ea typeface="ヒラギノ角ゴ Pro W3" charset="-128"/>
                <a:cs typeface="Arial" panose="020B0604020202020204" pitchFamily="34" charset="0"/>
              </a:rPr>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4</a:t>
            </a:fld>
            <a:endParaRPr lang="en-GB"/>
          </a:p>
        </p:txBody>
      </p:sp>
    </p:spTree>
    <p:extLst>
      <p:ext uri="{BB962C8B-B14F-4D97-AF65-F5344CB8AC3E}">
        <p14:creationId xmlns:p14="http://schemas.microsoft.com/office/powerpoint/2010/main" val="7302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US" b="1" dirty="0">
                <a:latin typeface="+mn-lt"/>
              </a:rPr>
              <a:t>English Advanced</a:t>
            </a:r>
            <a:r>
              <a:rPr lang="en-US" dirty="0">
                <a:latin typeface="+mn-lt"/>
              </a:rPr>
              <a:t> </a:t>
            </a:r>
            <a:r>
              <a:rPr lang="en-AU" dirty="0">
                <a:latin typeface="+mn-lt"/>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latin typeface="+mn-lt"/>
              </a:rPr>
              <a:t>English Extension 1</a:t>
            </a:r>
            <a:r>
              <a:rPr lang="en-AU" dirty="0">
                <a:latin typeface="+mn-lt"/>
              </a:rPr>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latin typeface="+mn-lt"/>
              </a:rPr>
              <a:t>English Extension 2</a:t>
            </a:r>
            <a:r>
              <a:rPr lang="en-AU" dirty="0">
                <a:latin typeface="+mn-lt"/>
              </a:rPr>
              <a:t> </a:t>
            </a:r>
            <a:r>
              <a:rPr lang="en-US" altLang="en-US" dirty="0">
                <a:latin typeface="+mn-lt"/>
                <a:ea typeface="ヒラギノ角ゴ Pro W3" charset="-128"/>
              </a:rPr>
              <a:t>consists of a Major Work undertaken over 60 indicative hours of study. This course </a:t>
            </a:r>
            <a:r>
              <a:rPr lang="en-AU" dirty="0">
                <a:latin typeface="+mn-lt"/>
              </a:rPr>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177554" marR="0" indent="-177554"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latin typeface="+mn-lt"/>
              </a:rPr>
              <a:t>English Standard</a:t>
            </a:r>
            <a:r>
              <a:rPr lang="en-AU" dirty="0">
                <a:latin typeface="+mn-lt"/>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AU" b="1" dirty="0">
                <a:latin typeface="+mn-lt"/>
              </a:rPr>
              <a:t>English EAL/D</a:t>
            </a:r>
            <a:r>
              <a:rPr lang="en-AU" dirty="0">
                <a:latin typeface="+mn-lt"/>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latin typeface="+mn-lt"/>
              </a:rPr>
              <a:t>English Studies </a:t>
            </a:r>
            <a:r>
              <a:rPr lang="en-AU" dirty="0">
                <a:latin typeface="+mn-lt"/>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a:t>
            </a:r>
          </a:p>
          <a:p>
            <a:pPr marL="177554" indent="-177554" defTabSz="473476">
              <a:buFont typeface="Arial" panose="020B0604020202020204" pitchFamily="34" charset="0"/>
              <a:buChar char="•"/>
              <a:defRPr/>
            </a:pPr>
            <a:r>
              <a:rPr lang="en-US" dirty="0">
                <a:latin typeface="+mn-lt"/>
              </a:rPr>
              <a:t>In English Studies, students will be able to sit for an optional HSC examination and will be reported on a common scale with the English Standard and English Advanced courses. Students choosing not to sit for the English Studies HSC examination will still be eligible for the HSC if they have satisfactorily completed courses that comprise the pattern of study required by NESA. To be eligible for an ATAR, students studying the English Studies course must complete the optional HSC examination and include a further 8 units of Category A courses in their pattern of study.</a:t>
            </a:r>
            <a:endParaRPr lang="en-AU" dirty="0">
              <a:latin typeface="+mn-lt"/>
            </a:endParaRPr>
          </a:p>
          <a:p>
            <a:pPr marL="177554" indent="-177554">
              <a:buFont typeface="Arial" panose="020B0604020202020204" pitchFamily="34" charset="0"/>
              <a:buChar char="•"/>
            </a:pPr>
            <a:r>
              <a:rPr lang="en-US" dirty="0">
                <a:latin typeface="+mn-lt"/>
              </a:rPr>
              <a:t>Students should seek advice from the English Faculty regarding their suitability for a particular course. </a:t>
            </a:r>
          </a:p>
          <a:p>
            <a:pPr marL="0" indent="0">
              <a:buFont typeface="Arial" panose="020B0604020202020204" pitchFamily="34" charset="0"/>
              <a:buNone/>
            </a:pPr>
            <a:endParaRPr lang="en-US" dirty="0">
              <a:latin typeface="+mn-lt"/>
            </a:endParaRPr>
          </a:p>
          <a:p>
            <a:pPr marL="177554" indent="-177554">
              <a:buFont typeface="Arial" panose="020B0604020202020204" pitchFamily="34" charset="0"/>
              <a:buChar char="•"/>
            </a:pPr>
            <a:r>
              <a:rPr lang="en-US" dirty="0">
                <a:latin typeface="+mn-lt"/>
              </a:rPr>
              <a:t>https://www.educationstandards.nsw.edu.au/wps/portal/nesa/11-12/stage-6-learning-areas/stage-6-english</a:t>
            </a:r>
          </a:p>
        </p:txBody>
      </p:sp>
      <p:sp>
        <p:nvSpPr>
          <p:cNvPr id="4" name="Slide Number Placeholder 3"/>
          <p:cNvSpPr>
            <a:spLocks noGrp="1"/>
          </p:cNvSpPr>
          <p:nvPr>
            <p:ph type="sldNum" sz="quarter" idx="10"/>
          </p:nvPr>
        </p:nvSpPr>
        <p:spPr/>
        <p:txBody>
          <a:bodyPr/>
          <a:lstStyle/>
          <a:p>
            <a:fld id="{76C6B1A5-5CA4-40BE-AFA8-AD815E1C4398}" type="slidenum">
              <a:rPr lang="en-AU" smtClean="0"/>
              <a:t>24</a:t>
            </a:fld>
            <a:endParaRPr lang="en-AU"/>
          </a:p>
        </p:txBody>
      </p:sp>
    </p:spTree>
    <p:extLst>
      <p:ext uri="{BB962C8B-B14F-4D97-AF65-F5344CB8AC3E}">
        <p14:creationId xmlns:p14="http://schemas.microsoft.com/office/powerpoint/2010/main" val="81253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Study in the </a:t>
            </a:r>
            <a:r>
              <a:rPr lang="en-AU" b="1" dirty="0"/>
              <a:t>Creative Arts </a:t>
            </a:r>
            <a:r>
              <a:rPr lang="en-AU" dirty="0"/>
              <a:t>provides students with strong discipline based knowledge and the fundamental skills, creative expertise, learning mindset and critical capabilities for the future world of work. Creative Arts students experience and develop the complex skills required to create and test ideas, generate creative works with confidence, shape inquiry and to critically evaluate and reflect on what they do. Study in the Creative Arts prepares students to be significant producers and informed consumers of culture.</a:t>
            </a:r>
          </a:p>
          <a:p>
            <a:pPr marL="0" indent="0">
              <a:buFontTx/>
              <a:buNone/>
              <a:defRPr/>
            </a:pPr>
            <a:endParaRPr lang="en-AU" dirty="0"/>
          </a:p>
          <a:p>
            <a:pPr marL="0" indent="0">
              <a:buFontTx/>
              <a:buNone/>
              <a:defRPr/>
            </a:pPr>
            <a:r>
              <a:rPr lang="en-AU" dirty="0"/>
              <a:t>https://educationstandards.nsw.edu.au/wps/portal/nesa/11-12/stage-6-learning-areas/stage-6-creative-arts</a:t>
            </a:r>
          </a:p>
          <a:p>
            <a:pPr marL="0" indent="0">
              <a:buFontTx/>
              <a:buNone/>
              <a:defRPr/>
            </a:pPr>
            <a:endParaRPr lang="en-AU" dirty="0"/>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25</a:t>
            </a:fld>
            <a:endParaRPr lang="en-AU"/>
          </a:p>
        </p:txBody>
      </p:sp>
    </p:spTree>
    <p:extLst>
      <p:ext uri="{BB962C8B-B14F-4D97-AF65-F5344CB8AC3E}">
        <p14:creationId xmlns:p14="http://schemas.microsoft.com/office/powerpoint/2010/main" val="1518840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Human Society and its Environment is the study of how humans interact with the world, how society operates and how it is changing. Through the study of HSIE, students develop the skills to prepare them to actively and responsibly participate as informed citizens in the contemporary world.</a:t>
            </a:r>
          </a:p>
          <a:p>
            <a:pPr marL="0" indent="0">
              <a:buFontTx/>
              <a:buNone/>
              <a:defRPr/>
            </a:pPr>
            <a:endParaRPr lang="en-AU" dirty="0"/>
          </a:p>
          <a:p>
            <a:pPr marL="0" indent="0">
              <a:buFontTx/>
              <a:buNone/>
              <a:defRPr/>
            </a:pPr>
            <a:r>
              <a:rPr lang="en-AU" dirty="0"/>
              <a:t>https://educationstandards.nsw.edu.au/wps/portal/nesa/11-12/stage-6-learning-areas/hsie</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26</a:t>
            </a:fld>
            <a:endParaRPr lang="en-AU"/>
          </a:p>
        </p:txBody>
      </p:sp>
    </p:spTree>
    <p:extLst>
      <p:ext uri="{BB962C8B-B14F-4D97-AF65-F5344CB8AC3E}">
        <p14:creationId xmlns:p14="http://schemas.microsoft.com/office/powerpoint/2010/main" val="1175969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https://educationstandards.nsw.edu.au/wps/portal/nesa/11-12/stage-6-learning-areas/stage-6-languages</a:t>
            </a: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https://ace.nesa.nsw.edu.au/ace-8008</a:t>
            </a:r>
          </a:p>
        </p:txBody>
      </p:sp>
      <p:sp>
        <p:nvSpPr>
          <p:cNvPr id="4" name="Slide Number Placeholder 3"/>
          <p:cNvSpPr>
            <a:spLocks noGrp="1"/>
          </p:cNvSpPr>
          <p:nvPr>
            <p:ph type="sldNum" sz="quarter" idx="10"/>
          </p:nvPr>
        </p:nvSpPr>
        <p:spPr/>
        <p:txBody>
          <a:bodyPr/>
          <a:lstStyle/>
          <a:p>
            <a:fld id="{76C6B1A5-5CA4-40BE-AFA8-AD815E1C4398}" type="slidenum">
              <a:rPr lang="en-AU" smtClean="0"/>
              <a:t>27</a:t>
            </a:fld>
            <a:endParaRPr lang="en-AU"/>
          </a:p>
        </p:txBody>
      </p:sp>
    </p:spTree>
    <p:extLst>
      <p:ext uri="{BB962C8B-B14F-4D97-AF65-F5344CB8AC3E}">
        <p14:creationId xmlns:p14="http://schemas.microsoft.com/office/powerpoint/2010/main" val="148143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Tx/>
              <a:buChar char="•"/>
              <a:defRPr/>
            </a:pPr>
            <a:r>
              <a:rPr lang="en-US" dirty="0">
                <a:latin typeface="+mn-lt"/>
              </a:rPr>
              <a:t>The </a:t>
            </a:r>
            <a:r>
              <a:rPr lang="en-US" b="1" dirty="0">
                <a:latin typeface="+mn-lt"/>
              </a:rPr>
              <a:t>Mathematics Advanced </a:t>
            </a:r>
            <a:r>
              <a:rPr lang="en-US" dirty="0">
                <a:latin typeface="+mn-lt"/>
              </a:rPr>
              <a:t>course is a calculus-based course focused on developing student awareness of mathematics as a unique and powerful way of viewing the world to investigate order, relation, pattern, uncertainty and generality.</a:t>
            </a:r>
          </a:p>
          <a:p>
            <a:pPr marL="177554" indent="-177554" defTabSz="473476">
              <a:buFontTx/>
              <a:buChar char="•"/>
              <a:defRPr/>
            </a:pPr>
            <a:r>
              <a:rPr lang="en-AU" b="1" dirty="0">
                <a:latin typeface="+mn-lt"/>
                <a:cs typeface="Arial" panose="020B0604020202020204" pitchFamily="34" charset="0"/>
              </a:rPr>
              <a:t>Mathematics Extension 1 </a:t>
            </a:r>
            <a:r>
              <a:rPr lang="en-AU" dirty="0">
                <a:latin typeface="+mn-lt"/>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mn-lt"/>
                <a:ea typeface="ヒラギノ角ゴ Pro W3" charset="-128"/>
                <a:cs typeface="Arial" panose="020B0604020202020204" pitchFamily="34" charset="0"/>
              </a:rPr>
              <a:t>The </a:t>
            </a:r>
            <a:r>
              <a:rPr lang="en-US" altLang="en-US" b="1" dirty="0">
                <a:latin typeface="+mn-lt"/>
                <a:ea typeface="ヒラギノ角ゴ Pro W3" charset="-128"/>
                <a:cs typeface="Arial" panose="020B0604020202020204" pitchFamily="34" charset="0"/>
              </a:rPr>
              <a:t>Mathematics Advanced </a:t>
            </a:r>
            <a:r>
              <a:rPr lang="en-US" altLang="en-US" dirty="0">
                <a:latin typeface="+mn-lt"/>
                <a:ea typeface="ヒラギノ角ゴ Pro W3" charset="-128"/>
                <a:cs typeface="Arial" panose="020B0604020202020204" pitchFamily="34" charset="0"/>
              </a:rPr>
              <a:t>course must be chosen if students wish to study Mathematics Extension courses. </a:t>
            </a:r>
          </a:p>
          <a:p>
            <a:pPr marL="177554" marR="0" indent="-177554" algn="l" defTabSz="457200" rtl="0" eaLnBrk="0" fontAlgn="base" latinLnBrk="0" hangingPunct="0">
              <a:lnSpc>
                <a:spcPct val="100000"/>
              </a:lnSpc>
              <a:spcBef>
                <a:spcPct val="30000"/>
              </a:spcBef>
              <a:spcAft>
                <a:spcPct val="0"/>
              </a:spcAft>
              <a:buClrTx/>
              <a:buSzTx/>
              <a:buFontTx/>
              <a:buChar char="•"/>
              <a:tabLst/>
              <a:defRPr/>
            </a:pPr>
            <a:r>
              <a:rPr lang="en-AU" dirty="0">
                <a:latin typeface="+mn-lt"/>
                <a:cs typeface="Arial" panose="020B0604020202020204" pitchFamily="34" charset="0"/>
              </a:rPr>
              <a:t>The </a:t>
            </a:r>
            <a:r>
              <a:rPr lang="en-AU" b="1" dirty="0">
                <a:latin typeface="+mn-lt"/>
                <a:cs typeface="Arial" panose="020B0604020202020204" pitchFamily="34" charset="0"/>
              </a:rPr>
              <a:t>Mathematics Standard </a:t>
            </a:r>
            <a:r>
              <a:rPr lang="en-AU" dirty="0">
                <a:latin typeface="+mn-lt"/>
                <a:cs typeface="Arial" panose="020B0604020202020204" pitchFamily="34" charset="0"/>
              </a:rPr>
              <a:t>courses</a:t>
            </a:r>
            <a:r>
              <a:rPr lang="en-AU" baseline="0" dirty="0">
                <a:latin typeface="+mn-lt"/>
                <a:cs typeface="Arial" panose="020B0604020202020204" pitchFamily="34" charset="0"/>
              </a:rPr>
              <a:t> are</a:t>
            </a:r>
            <a:r>
              <a:rPr lang="en-AU" dirty="0">
                <a:latin typeface="+mn-lt"/>
                <a:cs typeface="Arial" panose="020B0604020202020204" pitchFamily="34" charset="0"/>
              </a:rPr>
              <a:t>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a:buFontTx/>
              <a:buChar char="•"/>
            </a:pPr>
            <a:r>
              <a:rPr lang="en-US" altLang="en-US" dirty="0">
                <a:latin typeface="+mn-lt"/>
                <a:ea typeface="ヒラギノ角ゴ Pro W3" charset="-128"/>
                <a:cs typeface="Arial" panose="020B0604020202020204" pitchFamily="34" charset="0"/>
              </a:rPr>
              <a:t>The Mathematics Standard course is a common course in the Preliminary year. Students,</a:t>
            </a:r>
            <a:r>
              <a:rPr lang="en-US" altLang="en-US" baseline="0" dirty="0">
                <a:latin typeface="+mn-lt"/>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a:buFontTx/>
              <a:buChar char="•"/>
            </a:pPr>
            <a:r>
              <a:rPr lang="en-US" altLang="en-US" baseline="0" dirty="0">
                <a:latin typeface="+mn-lt"/>
                <a:ea typeface="ヒラギノ角ゴ Pro W3" charset="-128"/>
                <a:cs typeface="Arial" panose="020B0604020202020204" pitchFamily="34" charset="0"/>
              </a:rPr>
              <a:t>The </a:t>
            </a:r>
            <a:r>
              <a:rPr lang="en-US" altLang="en-US" b="1" baseline="0" dirty="0">
                <a:latin typeface="+mn-lt"/>
                <a:ea typeface="ヒラギノ角ゴ Pro W3" charset="-128"/>
                <a:cs typeface="Arial" panose="020B0604020202020204" pitchFamily="34" charset="0"/>
              </a:rPr>
              <a:t>Numeracy</a:t>
            </a:r>
            <a:r>
              <a:rPr lang="en-US" altLang="en-US" baseline="0" dirty="0">
                <a:latin typeface="+mn-lt"/>
                <a:ea typeface="ヒラギノ角ゴ Pro W3" charset="-128"/>
                <a:cs typeface="Arial" panose="020B0604020202020204" pitchFamily="34" charset="0"/>
              </a:rPr>
              <a:t> Content Endorsed Course </a:t>
            </a:r>
            <a:r>
              <a:rPr lang="en-AU" b="0" i="0" dirty="0">
                <a:solidFill>
                  <a:srgbClr val="000000"/>
                </a:solidFill>
                <a:effectLst/>
                <a:latin typeface="+mn-lt"/>
              </a:rPr>
              <a:t>builds on the knowledge, skills and understanding presented in the K–10 curriculum. It supports students to develop the functional numeracy skills required to become active and successful participants in society.</a:t>
            </a:r>
            <a:endParaRPr lang="en-US" altLang="en-US" baseline="0" dirty="0">
              <a:latin typeface="+mn-lt"/>
              <a:ea typeface="ヒラギノ角ゴ Pro W3" charset="-128"/>
              <a:cs typeface="Arial" panose="020B0604020202020204" pitchFamily="34" charset="0"/>
            </a:endParaRPr>
          </a:p>
          <a:p>
            <a:pPr marL="177554" indent="-177554" defTabSz="473476">
              <a:buFontTx/>
              <a:buChar char="•"/>
              <a:defRPr/>
            </a:pPr>
            <a:r>
              <a:rPr lang="en-US" altLang="en-US" dirty="0">
                <a:latin typeface="+mn-lt"/>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mn-lt"/>
              <a:ea typeface="ヒラギノ角ゴ Pro W3" charset="-128"/>
              <a:cs typeface="Arial" panose="020B0604020202020204" pitchFamily="34" charset="0"/>
            </a:endParaRPr>
          </a:p>
          <a:p>
            <a:r>
              <a:rPr lang="en-AU" dirty="0">
                <a:latin typeface="+mn-lt"/>
                <a:cs typeface="Arial" panose="020B0604020202020204" pitchFamily="34" charset="0"/>
              </a:rPr>
              <a:t>http://educationstandards.nsw.edu.au/wps/portal/nesa/11-12/stage-6-learning-areas/stage-6-mathematics </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28</a:t>
            </a:fld>
            <a:endParaRPr lang="en-AU"/>
          </a:p>
        </p:txBody>
      </p:sp>
    </p:spTree>
    <p:extLst>
      <p:ext uri="{BB962C8B-B14F-4D97-AF65-F5344CB8AC3E}">
        <p14:creationId xmlns:p14="http://schemas.microsoft.com/office/powerpoint/2010/main" val="475897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AU" b="1" dirty="0">
                <a:latin typeface="+mn-lt"/>
                <a:cs typeface="Arial" panose="020B0604020202020204" pitchFamily="34" charset="0"/>
              </a:rPr>
              <a:t>Mathematics Standard 1</a:t>
            </a:r>
            <a:r>
              <a:rPr lang="en-AU" dirty="0">
                <a:latin typeface="+mn-lt"/>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mn-lt"/>
                <a:cs typeface="Arial" panose="020B0604020202020204" pitchFamily="34" charset="0"/>
              </a:rPr>
              <a:t>Mathematics Standard 2</a:t>
            </a:r>
            <a:r>
              <a:rPr lang="en-AU" dirty="0">
                <a:latin typeface="+mn-lt"/>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mn-lt"/>
                <a:cs typeface="Arial" panose="020B0604020202020204" pitchFamily="34" charset="0"/>
              </a:rPr>
              <a:t>Students studying </a:t>
            </a:r>
            <a:r>
              <a:rPr lang="en-AU" b="1" dirty="0">
                <a:latin typeface="+mn-lt"/>
                <a:cs typeface="Arial" panose="020B0604020202020204" pitchFamily="34" charset="0"/>
              </a:rPr>
              <a:t>Mathematics Standard 1 </a:t>
            </a:r>
            <a:r>
              <a:rPr lang="en-AU" dirty="0">
                <a:latin typeface="+mn-lt"/>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mn-lt"/>
                <a:cs typeface="Arial" panose="020B0604020202020204" pitchFamily="34" charset="0"/>
              </a:rPr>
              <a:t>All students studying </a:t>
            </a:r>
            <a:r>
              <a:rPr lang="en-AU" b="1" dirty="0">
                <a:latin typeface="+mn-lt"/>
                <a:cs typeface="Arial" panose="020B0604020202020204" pitchFamily="34" charset="0"/>
              </a:rPr>
              <a:t>Mathematics Standard 2 </a:t>
            </a:r>
            <a:r>
              <a:rPr lang="en-AU" dirty="0">
                <a:latin typeface="+mn-lt"/>
                <a:cs typeface="Arial" panose="020B0604020202020204" pitchFamily="34" charset="0"/>
              </a:rPr>
              <a:t>will sit for an HSC examination.</a:t>
            </a:r>
          </a:p>
          <a:p>
            <a:pPr marL="177554" indent="-177554" defTabSz="473476">
              <a:buFontTx/>
              <a:buChar char="•"/>
              <a:defRPr/>
            </a:pPr>
            <a:r>
              <a:rPr lang="en-AU" b="1" dirty="0">
                <a:latin typeface="+mn-lt"/>
                <a:cs typeface="Arial" panose="020B0604020202020204" pitchFamily="34" charset="0"/>
              </a:rPr>
              <a:t>Mathematics Advanced </a:t>
            </a:r>
            <a:r>
              <a:rPr lang="en-AU" dirty="0">
                <a:latin typeface="+mn-lt"/>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mn-lt"/>
                <a:cs typeface="Arial" panose="020B0604020202020204" pitchFamily="34" charset="0"/>
              </a:rPr>
              <a:t>Mathematics Extension 1 </a:t>
            </a:r>
            <a:r>
              <a:rPr lang="en-AU" dirty="0">
                <a:latin typeface="+mn-lt"/>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mn-lt"/>
                <a:cs typeface="Arial" panose="020B0604020202020204" pitchFamily="34" charset="0"/>
              </a:rPr>
              <a:t>Mathematics Extension 2 </a:t>
            </a:r>
            <a:r>
              <a:rPr lang="en-AU" dirty="0">
                <a:latin typeface="+mn-lt"/>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mn-lt"/>
                <a:ea typeface="ヒラギノ角ゴ Pro W3" charset="-128"/>
                <a:cs typeface="Arial" panose="020B0604020202020204" pitchFamily="34" charset="0"/>
              </a:rPr>
              <a:t>The Mathematics Advanced course must be chosen if students wish to study Mathematics Extension courses. </a:t>
            </a:r>
          </a:p>
          <a:p>
            <a:pPr marL="171450" indent="-171450">
              <a:buFont typeface="Arial" panose="020B0604020202020204" pitchFamily="34" charset="0"/>
              <a:buChar char="•"/>
            </a:pPr>
            <a:r>
              <a:rPr lang="en-AU" sz="1200" b="1" i="0" u="none" kern="1200" dirty="0">
                <a:solidFill>
                  <a:schemeClr val="tx1"/>
                </a:solidFill>
                <a:effectLst/>
                <a:latin typeface="+mn-lt"/>
                <a:ea typeface="+mn-ea"/>
                <a:cs typeface="+mn-cs"/>
              </a:rPr>
              <a:t>Numeracy </a:t>
            </a:r>
            <a:r>
              <a:rPr lang="en-AU" sz="1200" b="0" i="0" u="none" kern="1200" dirty="0">
                <a:solidFill>
                  <a:schemeClr val="tx1"/>
                </a:solidFill>
                <a:effectLst/>
                <a:latin typeface="+mn-lt"/>
                <a:ea typeface="+mn-ea"/>
                <a:cs typeface="+mn-cs"/>
              </a:rPr>
              <a:t>(CEC) is</a:t>
            </a:r>
            <a:r>
              <a:rPr lang="en-AU" sz="1200" b="0" i="0" kern="1200" dirty="0">
                <a:solidFill>
                  <a:schemeClr val="tx1"/>
                </a:solidFill>
                <a:effectLst/>
                <a:latin typeface="+mn-lt"/>
                <a:ea typeface="+mn-ea"/>
                <a:cs typeface="+mn-cs"/>
              </a:rPr>
              <a:t> focused on the development and consolidation of core numeracy skills. These skills are developed through authentic and relevant learning scenarios such as budgeting, shopping, record and account keeping, and a range of real-life activities requiring numeracy. The course is aligned to the </a:t>
            </a:r>
            <a:r>
              <a:rPr lang="en-AU"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Australian Core Skills Framework (ACSF)</a:t>
            </a:r>
            <a:r>
              <a:rPr lang="en-AU" sz="1200" b="0" i="0" u="none"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Level 3, a nationally agreed level of functional numeracy.</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As a content endorsed course, Numeracy Stage 6 offers schools the flexibility to determine the nature and emphasis of learning and assessment according to local priorities.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NESA develops content endorsed courses because of student interest and need. These courses can be included in the achievement of the HSC, but are not externally examined and do not contribute to the calculation of an ATAR.</a:t>
            </a:r>
            <a:endParaRPr lang="en-US" altLang="en-US" dirty="0">
              <a:latin typeface="+mn-lt"/>
              <a:ea typeface="ヒラギノ角ゴ Pro W3" charset="-128"/>
              <a:cs typeface="Arial" panose="020B0604020202020204" pitchFamily="34" charset="0"/>
            </a:endParaRPr>
          </a:p>
          <a:p>
            <a:pPr marL="177554" indent="-177554">
              <a:buFont typeface="Arial" panose="020B0604020202020204" pitchFamily="34" charset="0"/>
              <a:buChar char="•"/>
            </a:pPr>
            <a:endParaRPr lang="en-AU" dirty="0">
              <a:latin typeface="+mn-lt"/>
              <a:cs typeface="Arial" panose="020B0604020202020204" pitchFamily="34" charset="0"/>
            </a:endParaRPr>
          </a:p>
          <a:p>
            <a:r>
              <a:rPr lang="en-AU" dirty="0">
                <a:latin typeface="+mn-lt"/>
                <a:cs typeface="Arial" panose="020B0604020202020204" pitchFamily="34" charset="0"/>
              </a:rPr>
              <a:t>http://educationstandards.nsw.edu.au/wps/portal/nesa/11-12/stage-6-learning-areas/stage-6-mathematics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29</a:t>
            </a:fld>
            <a:endParaRPr lang="en-AU"/>
          </a:p>
        </p:txBody>
      </p:sp>
    </p:spTree>
    <p:extLst>
      <p:ext uri="{BB962C8B-B14F-4D97-AF65-F5344CB8AC3E}">
        <p14:creationId xmlns:p14="http://schemas.microsoft.com/office/powerpoint/2010/main" val="2013499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https://www.educationstandards.nsw.edu.au/wps/portal/nesa/11-12/stage-6-learning-areas/pdhpe</a:t>
            </a:r>
          </a:p>
        </p:txBody>
      </p:sp>
      <p:sp>
        <p:nvSpPr>
          <p:cNvPr id="4" name="Slide Number Placeholder 3"/>
          <p:cNvSpPr>
            <a:spLocks noGrp="1"/>
          </p:cNvSpPr>
          <p:nvPr>
            <p:ph type="sldNum" sz="quarter" idx="10"/>
          </p:nvPr>
        </p:nvSpPr>
        <p:spPr/>
        <p:txBody>
          <a:bodyPr/>
          <a:lstStyle/>
          <a:p>
            <a:fld id="{76C6B1A5-5CA4-40BE-AFA8-AD815E1C4398}" type="slidenum">
              <a:rPr lang="en-AU" smtClean="0"/>
              <a:t>30</a:t>
            </a:fld>
            <a:endParaRPr lang="en-AU"/>
          </a:p>
        </p:txBody>
      </p:sp>
    </p:spTree>
    <p:extLst>
      <p:ext uri="{BB962C8B-B14F-4D97-AF65-F5344CB8AC3E}">
        <p14:creationId xmlns:p14="http://schemas.microsoft.com/office/powerpoint/2010/main" val="858173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Science Stage 6 </a:t>
            </a:r>
          </a:p>
          <a:p>
            <a:pPr rtl="0"/>
            <a:r>
              <a:rPr lang="en-AU" dirty="0"/>
              <a:t>The suite of Science courses is designed to extend and provide authentic and relevant learning experiences for NSW students.</a:t>
            </a:r>
          </a:p>
          <a:p>
            <a:pPr rtl="0"/>
            <a:endParaRPr lang="en-AU" dirty="0"/>
          </a:p>
          <a:p>
            <a:pPr rtl="0"/>
            <a:r>
              <a:rPr lang="en-AU" dirty="0"/>
              <a:t>The courses are rigorous and designed to prepare students for a future in STEM learning and enterprises. The depth studies within these exciting, revitalised courses provide opportunities for students to consolidate their learning, develop competence and express their creativity.</a:t>
            </a:r>
          </a:p>
          <a:p>
            <a:pPr rtl="0"/>
            <a:endParaRPr lang="en-AU" dirty="0"/>
          </a:p>
          <a:p>
            <a:pPr rtl="0"/>
            <a:r>
              <a:rPr lang="en-AU" b="1" dirty="0"/>
              <a:t>Science</a:t>
            </a:r>
            <a:r>
              <a:rPr lang="en-AU" b="1" baseline="0" dirty="0"/>
              <a:t> Extension</a:t>
            </a:r>
          </a:p>
          <a:p>
            <a:pPr rtl="0"/>
            <a:r>
              <a:rPr lang="en-AU" dirty="0"/>
              <a:t>This course focuses on the authentic application of scientific research skills to produce a Scientific Research Report. Students propose and develop a research question, formulate a hypothesis and develop evidence-based responses to create their Scientific Research Report which is supported by a Scientific Research Portfolio.</a:t>
            </a:r>
          </a:p>
          <a:p>
            <a:pPr rtl="0"/>
            <a:endParaRPr lang="en-AU" dirty="0"/>
          </a:p>
          <a:p>
            <a:pPr rtl="0"/>
            <a:r>
              <a:rPr lang="en-AU" dirty="0"/>
              <a:t>Students who have shown an achievement in, and/or aptitude for, any of the Stage 6 Science courses: Biology, Chemistry, Earth and Environmental Science, Investigating Science</a:t>
            </a:r>
            <a:r>
              <a:rPr lang="en-AU" baseline="0" dirty="0"/>
              <a:t> </a:t>
            </a:r>
            <a:r>
              <a:rPr lang="en-AU" dirty="0"/>
              <a:t>or Physics, in Year 11 may choose to study Science Extension in Year 12.</a:t>
            </a:r>
          </a:p>
          <a:p>
            <a:pPr rtl="0"/>
            <a:endParaRPr lang="en-AU"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https://educationstandards.nsw.edu.au/wps/portal/nesa/11-12/stage-6-learning-areas/stage-6-science</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31</a:t>
            </a:fld>
            <a:endParaRPr lang="en-AU"/>
          </a:p>
        </p:txBody>
      </p:sp>
    </p:spTree>
    <p:extLst>
      <p:ext uri="{BB962C8B-B14F-4D97-AF65-F5344CB8AC3E}">
        <p14:creationId xmlns:p14="http://schemas.microsoft.com/office/powerpoint/2010/main" val="2751699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Technologies - Through the study of technology courses, students engage in a diverse range of practical experiences and develop knowledge and understanding of contemporary and advancing technologies. They develop solutions to identified problems and situations, and explore the impact of technologies on the individual, society and the environment.</a:t>
            </a:r>
          </a:p>
          <a:p>
            <a:pPr marL="0" indent="0">
              <a:buFontTx/>
              <a:buNone/>
              <a:defRPr/>
            </a:pPr>
            <a:r>
              <a:rPr lang="en-AU" dirty="0"/>
              <a:t>https://educationstandards.nsw.edu.au/wps/portal/nesa/11-12/stage-6-learning-areas/technologies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32</a:t>
            </a:fld>
            <a:endParaRPr lang="en-AU"/>
          </a:p>
        </p:txBody>
      </p:sp>
    </p:spTree>
    <p:extLst>
      <p:ext uri="{BB962C8B-B14F-4D97-AF65-F5344CB8AC3E}">
        <p14:creationId xmlns:p14="http://schemas.microsoft.com/office/powerpoint/2010/main" val="307236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mn-lt"/>
                <a:ea typeface="ヒラギノ角ゴ Pro W3" pitchFamily="-1" charset="-128"/>
              </a:rPr>
              <a:t>Extension courses provide additional units to the 2unit course. </a:t>
            </a:r>
          </a:p>
          <a:p>
            <a:pPr marL="177554" indent="-177554">
              <a:buFont typeface="Arial" panose="020B0604020202020204" pitchFamily="34" charset="0"/>
              <a:buChar char="•"/>
              <a:defRPr/>
            </a:pPr>
            <a:r>
              <a:rPr lang="en-US" altLang="en-US" dirty="0">
                <a:latin typeface="+mn-lt"/>
                <a:ea typeface="ヒラギノ角ゴ Pro W3" pitchFamily="-1" charset="-128"/>
              </a:rPr>
              <a:t>They are for students who are accomplished in a subject and wish to pursue specialisation in that subject.</a:t>
            </a:r>
          </a:p>
          <a:p>
            <a:pPr marL="177554" indent="-177554">
              <a:buFont typeface="Arial" panose="020B0604020202020204" pitchFamily="34" charset="0"/>
              <a:buChar char="•"/>
              <a:defRPr/>
            </a:pPr>
            <a:r>
              <a:rPr lang="en-US" altLang="en-US" dirty="0">
                <a:latin typeface="+mn-lt"/>
                <a:ea typeface="ヒラギノ角ゴ Pro W3" pitchFamily="-1" charset="-128"/>
              </a:rPr>
              <a:t>Preliminary English and Mathematics Extension courses are prerequisites for entry to HSC English and Mathematics Extension courses.</a:t>
            </a:r>
          </a:p>
          <a:p>
            <a:endParaRPr lang="en-AU" dirty="0">
              <a:latin typeface="+mn-lt"/>
            </a:endParaRPr>
          </a:p>
          <a:p>
            <a:r>
              <a:rPr lang="en-AU" dirty="0">
                <a:latin typeface="+mn-lt"/>
              </a:rPr>
              <a:t>http://educationstandards.nsw.edu.au/wps/portal/nesa/11-12/stage-6-learning-areas/hsie</a:t>
            </a:r>
          </a:p>
          <a:p>
            <a:r>
              <a:rPr lang="en-AU" dirty="0">
                <a:latin typeface="+mn-lt"/>
              </a:rPr>
              <a:t>http://educationstandards.nsw.edu.au/wps/portal/nesa/11-12/stage-6-learning-areas/stage-6-creative-arts</a:t>
            </a:r>
          </a:p>
          <a:p>
            <a:r>
              <a:rPr lang="en-AU" dirty="0">
                <a:latin typeface="+mn-lt"/>
              </a:rPr>
              <a:t>http://educationstandards.nsw.edu.au/wps/portal/nesa/11-12/stage-6-learning-areas/stage-6-science</a:t>
            </a:r>
          </a:p>
          <a:p>
            <a:r>
              <a:rPr lang="en-AU" dirty="0">
                <a:latin typeface="+mn-lt"/>
              </a:rPr>
              <a:t>http://educationstandards.nsw.edu.au/wps/portal/nesa/11-12/stage-6-learning-areas/stage-6-languages</a:t>
            </a:r>
          </a:p>
          <a:p>
            <a:r>
              <a:rPr lang="en-AU" altLang="en-US" dirty="0">
                <a:latin typeface="+mn-lt"/>
                <a:ea typeface="ＭＳ Ｐゴシック" pitchFamily="34" charset="-128"/>
                <a:cs typeface="Arial" pitchFamily="34" charset="0"/>
              </a:rPr>
              <a:t>https://www.educationstandards.nsw.edu.au/wps/portal/nesa/11-12/stage-6-learning-areas/vet</a:t>
            </a:r>
          </a:p>
        </p:txBody>
      </p:sp>
      <p:sp>
        <p:nvSpPr>
          <p:cNvPr id="4" name="Slide Number Placeholder 3"/>
          <p:cNvSpPr>
            <a:spLocks noGrp="1"/>
          </p:cNvSpPr>
          <p:nvPr>
            <p:ph type="sldNum" sz="quarter" idx="10"/>
          </p:nvPr>
        </p:nvSpPr>
        <p:spPr/>
        <p:txBody>
          <a:bodyPr/>
          <a:lstStyle/>
          <a:p>
            <a:fld id="{76C6B1A5-5CA4-40BE-AFA8-AD815E1C4398}" type="slidenum">
              <a:rPr lang="en-AU" smtClean="0"/>
              <a:t>33</a:t>
            </a:fld>
            <a:endParaRPr lang="en-AU"/>
          </a:p>
        </p:txBody>
      </p:sp>
    </p:spTree>
    <p:extLst>
      <p:ext uri="{BB962C8B-B14F-4D97-AF65-F5344CB8AC3E}">
        <p14:creationId xmlns:p14="http://schemas.microsoft.com/office/powerpoint/2010/main" val="320350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NESA website is a good place to start to find out about choosing HSC courses.</a:t>
            </a:r>
          </a:p>
          <a:p>
            <a:endParaRPr lang="en-AU" dirty="0"/>
          </a:p>
          <a:p>
            <a:r>
              <a:rPr lang="en-AU" dirty="0"/>
              <a:t>Go to https://www.educationstandards.nsw.edu.au/wps/portal/nesa/11-12/hsc/subject-selection</a:t>
            </a:r>
          </a:p>
          <a:p>
            <a:endParaRPr lang="en-AU" dirty="0"/>
          </a:p>
          <a:p>
            <a:r>
              <a:rPr lang="en-AU" dirty="0"/>
              <a:t>NESA home &gt; Year 11 – Year 12 &gt; HSC &gt; Subject 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5</a:t>
            </a:fld>
            <a:endParaRPr lang="en-GB"/>
          </a:p>
        </p:txBody>
      </p:sp>
    </p:spTree>
    <p:extLst>
      <p:ext uri="{BB962C8B-B14F-4D97-AF65-F5344CB8AC3E}">
        <p14:creationId xmlns:p14="http://schemas.microsoft.com/office/powerpoint/2010/main" val="823167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mn-lt"/>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a:latin typeface="+mn-lt"/>
                <a:ea typeface="MS PGothic" pitchFamily="34" charset="-128"/>
              </a:rPr>
              <a:t>http://educationstandards.nsw.edu.au/wps/portal/nesa/11-12/Diversity-in-learning/stage-6-special-education</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34</a:t>
            </a:fld>
            <a:endParaRPr lang="en-AU"/>
          </a:p>
        </p:txBody>
      </p:sp>
    </p:spTree>
    <p:extLst>
      <p:ext uri="{BB962C8B-B14F-4D97-AF65-F5344CB8AC3E}">
        <p14:creationId xmlns:p14="http://schemas.microsoft.com/office/powerpoint/2010/main" val="3758565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AU" b="0" i="0" dirty="0">
                <a:solidFill>
                  <a:srgbClr val="22272B"/>
                </a:solidFill>
                <a:effectLst/>
                <a:latin typeface="+mn-lt"/>
              </a:rPr>
              <a:t>Students in NSW have the option of studying VET courses at school or through TAFE NSW or other training providers.</a:t>
            </a:r>
          </a:p>
          <a:p>
            <a:pPr marL="171450" indent="-171450" algn="l" rtl="0">
              <a:buFont typeface="Arial" panose="020B0604020202020204" pitchFamily="34" charset="0"/>
              <a:buChar char="•"/>
            </a:pPr>
            <a:r>
              <a:rPr lang="en-AU" b="0" i="0" dirty="0">
                <a:solidFill>
                  <a:srgbClr val="22272B"/>
                </a:solidFill>
                <a:effectLst/>
                <a:latin typeface="+mn-lt"/>
              </a:rPr>
              <a:t>NESA package and endorse courses based on qualifications from national Training Packages or accredited courses.</a:t>
            </a:r>
          </a:p>
          <a:p>
            <a:pPr marL="171450" indent="-171450" algn="l" rtl="0">
              <a:buFont typeface="Arial" panose="020B0604020202020204" pitchFamily="34" charset="0"/>
              <a:buChar char="•"/>
            </a:pPr>
            <a:r>
              <a:rPr lang="en-AU" b="0" i="0" dirty="0">
                <a:solidFill>
                  <a:srgbClr val="22272B"/>
                </a:solidFill>
                <a:effectLst/>
                <a:latin typeface="+mn-lt"/>
              </a:rPr>
              <a:t>VET courses can only be delivered by registered training organisations (RTOs) that meet national standards and have the relevant qualification and units of competency on their scope of registration.</a:t>
            </a:r>
          </a:p>
          <a:p>
            <a:pPr marL="171450" indent="-171450" algn="l" rtl="0">
              <a:buFont typeface="Arial" panose="020B0604020202020204" pitchFamily="34" charset="0"/>
              <a:buChar char="•"/>
            </a:pPr>
            <a:r>
              <a:rPr lang="en-AU" b="0" i="0" dirty="0">
                <a:solidFill>
                  <a:srgbClr val="22272B"/>
                </a:solidFill>
                <a:effectLst/>
                <a:latin typeface="+mn-lt"/>
              </a:rPr>
              <a:t>For NSW school students in Years 9–12 VET is ‘dual accredited’. Students receive recognition towards their school qualification (Record of School Achievement or HSC), as well as a nationally recognised VET qualification (</a:t>
            </a:r>
            <a:r>
              <a:rPr lang="en-AU" b="0" i="0" u="sng" dirty="0">
                <a:solidFill>
                  <a:srgbClr val="002664"/>
                </a:solidFill>
                <a:effectLst/>
                <a:latin typeface="+mn-lt"/>
                <a:hlinkClick r:id="rId3"/>
              </a:rPr>
              <a:t>Certificate or Statement of Attainment</a:t>
            </a:r>
            <a:r>
              <a:rPr lang="en-AU" b="0" i="0" dirty="0">
                <a:solidFill>
                  <a:srgbClr val="22272B"/>
                </a:solidFill>
                <a:effectLst/>
                <a:latin typeface="+mn-lt"/>
              </a:rPr>
              <a:t>).</a:t>
            </a:r>
          </a:p>
          <a:p>
            <a:pPr marL="171450" indent="-171450" algn="l" rtl="0">
              <a:buFont typeface="Arial" panose="020B0604020202020204" pitchFamily="34" charset="0"/>
              <a:buChar char="•"/>
            </a:pPr>
            <a:r>
              <a:rPr lang="en-AU" b="0" i="0" dirty="0">
                <a:solidFill>
                  <a:srgbClr val="22272B"/>
                </a:solidFill>
                <a:effectLst/>
                <a:latin typeface="+mn-lt"/>
              </a:rPr>
              <a:t>Some VET courses include an HSC examination which provides the opportunity for students to have this HSC examination mark contribute towards the calculation of their Australian Tertiary Admission Rank (ATAR).</a:t>
            </a:r>
            <a:endParaRPr lang="en-AU" dirty="0">
              <a:latin typeface="+mn-lt"/>
            </a:endParaRP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35</a:t>
            </a:fld>
            <a:endParaRPr lang="en-AU"/>
          </a:p>
        </p:txBody>
      </p:sp>
    </p:spTree>
    <p:extLst>
      <p:ext uri="{BB962C8B-B14F-4D97-AF65-F5344CB8AC3E}">
        <p14:creationId xmlns:p14="http://schemas.microsoft.com/office/powerpoint/2010/main" val="3664165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rPr>
              <a:t>VET Framework courses: </a:t>
            </a:r>
          </a:p>
          <a:p>
            <a:pPr marL="651030" lvl="1" indent="-177554">
              <a:buFont typeface="Courier New" pitchFamily="49" charset="0"/>
              <a:buChar char="o"/>
            </a:pPr>
            <a:r>
              <a:rPr lang="en-US" altLang="en-US" dirty="0">
                <a:latin typeface="+mn-lt"/>
                <a:ea typeface="ヒラギノ角ゴ Pro W3" charset="-128"/>
              </a:rPr>
              <a:t>have Board Developed status.</a:t>
            </a:r>
          </a:p>
          <a:p>
            <a:pPr marL="651030" lvl="1" indent="-177554">
              <a:buFont typeface="Courier New" pitchFamily="49" charset="0"/>
              <a:buChar char="o"/>
            </a:pPr>
            <a:r>
              <a:rPr lang="en-US" altLang="en-US" dirty="0">
                <a:latin typeface="+mn-lt"/>
                <a:ea typeface="ヒラギノ角ゴ Pro W3" charset="-128"/>
              </a:rPr>
              <a:t>provide nationally </a:t>
            </a:r>
            <a:r>
              <a:rPr lang="en-US" altLang="en-US" dirty="0" err="1">
                <a:latin typeface="+mn-lt"/>
                <a:ea typeface="ヒラギノ角ゴ Pro W3" charset="-128"/>
              </a:rPr>
              <a:t>recognised</a:t>
            </a:r>
            <a:r>
              <a:rPr lang="en-US" altLang="en-US" dirty="0">
                <a:latin typeface="+mn-lt"/>
                <a:ea typeface="ヒラギノ角ゴ Pro W3" charset="-128"/>
              </a:rPr>
              <a:t> qualifications - </a:t>
            </a:r>
            <a:r>
              <a:rPr lang="en-GB" altLang="en-US" dirty="0">
                <a:latin typeface="+mn-lt"/>
                <a:ea typeface="MS PGothic" pitchFamily="34" charset="-128"/>
              </a:rPr>
              <a:t>Qualifications are recognised Australia</a:t>
            </a:r>
            <a:r>
              <a:rPr lang="en-AU" altLang="en-US" dirty="0">
                <a:latin typeface="+mn-lt"/>
                <a:ea typeface="MS PGothic" pitchFamily="34" charset="-128"/>
              </a:rPr>
              <a:t>-wide  (AQF – Australian Qualifications Framework)</a:t>
            </a:r>
            <a:endParaRPr lang="en-US" altLang="en-US" dirty="0">
              <a:latin typeface="+mn-lt"/>
              <a:ea typeface="ヒラギノ角ゴ Pro W3" charset="-128"/>
            </a:endParaRPr>
          </a:p>
          <a:p>
            <a:pPr marL="651030" lvl="1" indent="-177554">
              <a:buFont typeface="Courier New" pitchFamily="49" charset="0"/>
              <a:buChar char="o"/>
            </a:pPr>
            <a:r>
              <a:rPr lang="en-US" altLang="en-US" dirty="0">
                <a:latin typeface="+mn-lt"/>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mn-lt"/>
                <a:ea typeface="ヒラギノ角ゴ Pro W3" charset="-128"/>
              </a:rPr>
              <a:t>are based on competency-based assessment</a:t>
            </a:r>
          </a:p>
          <a:p>
            <a:pPr marL="651030" lvl="1" indent="-177554">
              <a:buFont typeface="Courier New" pitchFamily="49" charset="0"/>
              <a:buChar char="o"/>
            </a:pPr>
            <a:r>
              <a:rPr lang="en-AU" altLang="en-US" dirty="0">
                <a:latin typeface="+mn-lt"/>
                <a:ea typeface="ヒラギノ角ゴ Pro W3" charset="-128"/>
              </a:rPr>
              <a:t>contribute units towards the attainment of the HSC</a:t>
            </a:r>
          </a:p>
          <a:p>
            <a:pPr marL="177554" indent="-177554">
              <a:buFontTx/>
              <a:buChar char="•"/>
            </a:pPr>
            <a:r>
              <a:rPr lang="en-AU" altLang="en-US" dirty="0">
                <a:latin typeface="+mn-lt"/>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mn-lt"/>
              <a:ea typeface="ヒラギノ角ゴ Pro W3" charset="-128"/>
            </a:endParaRPr>
          </a:p>
          <a:p>
            <a:pPr marL="177554" indent="-177554">
              <a:buFontTx/>
              <a:buChar char="•"/>
            </a:pPr>
            <a:r>
              <a:rPr lang="en-US" altLang="en-US" dirty="0">
                <a:latin typeface="+mn-lt"/>
                <a:ea typeface="ヒラギノ角ゴ Pro W3" charset="-128"/>
              </a:rPr>
              <a:t>UAC will include a maximum of 2 units towards the calculation of ATAR if the optional examination is completed</a:t>
            </a:r>
          </a:p>
          <a:p>
            <a:pPr marL="177554" indent="-177554">
              <a:buFontTx/>
              <a:buChar char="•"/>
            </a:pPr>
            <a:r>
              <a:rPr lang="en-US" altLang="en-US" dirty="0">
                <a:latin typeface="+mn-lt"/>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mn-lt"/>
                <a:ea typeface="MS PGothic" pitchFamily="34" charset="-128"/>
              </a:rPr>
              <a:t>Part of NESA requirement is that students complete 70 hours mandatory work placement for a 240 hour course. </a:t>
            </a: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endParaRPr lang="en-US" altLang="en-US" dirty="0">
              <a:latin typeface="+mn-lt"/>
              <a:ea typeface="ヒラギノ角ゴ Pro W3" charset="-128"/>
            </a:endParaRPr>
          </a:p>
          <a:p>
            <a:pPr marL="177554" indent="-177554"/>
            <a:r>
              <a:rPr lang="en-US" altLang="en-US" dirty="0">
                <a:latin typeface="+mn-lt"/>
                <a:ea typeface="ヒラギノ角ゴ Pro W3" charset="-128"/>
              </a:rPr>
              <a:t>https://ace.nesa.nsw.edu.au/ace-8028</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36</a:t>
            </a:fld>
            <a:endParaRPr lang="en-AU"/>
          </a:p>
        </p:txBody>
      </p:sp>
    </p:spTree>
    <p:extLst>
      <p:ext uri="{BB962C8B-B14F-4D97-AF65-F5344CB8AC3E}">
        <p14:creationId xmlns:p14="http://schemas.microsoft.com/office/powerpoint/2010/main" val="1782722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b="0" i="0" dirty="0">
                <a:solidFill>
                  <a:srgbClr val="22272B"/>
                </a:solidFill>
                <a:effectLst/>
                <a:latin typeface="+mn-lt"/>
              </a:rPr>
              <a:t>Courses within Industry Curriculum Frameworks (Frameworks) count as Board Developed unit credit for the HSC. Frameworks include an optional HSC examination which provides the opportunity for students to have this HSC examination mark contribute to the calculation of their ATAR.</a:t>
            </a:r>
            <a:endParaRPr lang="en-AU" altLang="en-US" dirty="0">
              <a:latin typeface="+mn-lt"/>
              <a:ea typeface="ヒラギノ角ゴ Pro W3" charset="-128"/>
            </a:endParaRPr>
          </a:p>
          <a:p>
            <a:pPr marL="177554" indent="-177554">
              <a:buFontTx/>
              <a:buChar char="•"/>
            </a:pPr>
            <a:r>
              <a:rPr lang="en-AU" altLang="en-US" dirty="0">
                <a:latin typeface="+mn-lt"/>
                <a:ea typeface="ヒラギノ角ゴ Pro W3" charset="-128"/>
              </a:rPr>
              <a:t>Industry Curriculum Frameworks, encompassing a range of Board Developed Courses, which allow students to gain Australian Qualifications Framework (AQF) Certificates, usually at Certificate II or III level. </a:t>
            </a:r>
          </a:p>
          <a:p>
            <a:pPr marL="0" indent="0">
              <a:buFontTx/>
              <a:buNone/>
            </a:pPr>
            <a:endParaRPr lang="en-AU" altLang="en-US" dirty="0">
              <a:latin typeface="+mn-lt"/>
              <a:ea typeface="ヒラギノ角ゴ Pro W3" charset="-128"/>
            </a:endParaRPr>
          </a:p>
          <a:p>
            <a:pPr marL="0" indent="0">
              <a:buFontTx/>
              <a:buNone/>
            </a:pPr>
            <a:r>
              <a:rPr lang="en-AU" altLang="en-US" dirty="0">
                <a:latin typeface="+mn-lt"/>
                <a:ea typeface="ヒラギノ角ゴ Pro W3" charset="-128"/>
              </a:rPr>
              <a:t>https://educationstandards.nsw.edu.au/wps/portal/nesa/11-12/stage-6-learning-areas/vet/industry-curriculum-frameworks</a:t>
            </a:r>
            <a:r>
              <a:rPr lang="en-AU" altLang="en-US" dirty="0">
                <a:latin typeface="+mn-lt"/>
                <a:ea typeface="ＭＳ Ｐゴシック" pitchFamily="34" charset="-128"/>
                <a:cs typeface="Arial" pitchFamily="34" charset="0"/>
              </a:rPr>
              <a:t>https://educationstandards.nsw.edu.au/wps/portal/nesa/11-12/stage-6-learning-areas/vet/industry-curriculum-frameworks</a:t>
            </a:r>
          </a:p>
        </p:txBody>
      </p:sp>
      <p:sp>
        <p:nvSpPr>
          <p:cNvPr id="4" name="Slide Number Placeholder 3"/>
          <p:cNvSpPr>
            <a:spLocks noGrp="1"/>
          </p:cNvSpPr>
          <p:nvPr>
            <p:ph type="sldNum" sz="quarter" idx="10"/>
          </p:nvPr>
        </p:nvSpPr>
        <p:spPr/>
        <p:txBody>
          <a:bodyPr/>
          <a:lstStyle/>
          <a:p>
            <a:fld id="{76C6B1A5-5CA4-40BE-AFA8-AD815E1C4398}" type="slidenum">
              <a:rPr lang="en-AU" smtClean="0"/>
              <a:t>37</a:t>
            </a:fld>
            <a:endParaRPr lang="en-AU"/>
          </a:p>
        </p:txBody>
      </p:sp>
    </p:spTree>
    <p:extLst>
      <p:ext uri="{BB962C8B-B14F-4D97-AF65-F5344CB8AC3E}">
        <p14:creationId xmlns:p14="http://schemas.microsoft.com/office/powerpoint/2010/main" val="1769229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0" i="0" dirty="0">
                <a:solidFill>
                  <a:srgbClr val="22272B"/>
                </a:solidFill>
                <a:effectLst/>
                <a:latin typeface="+mn-lt"/>
              </a:rPr>
              <a:t>Students who have undertaken a VET course as part of their Record of School Achievement (RoSA) or Higher School Certificate (HSC) will be issued with vocational documentation that recognises their achievement towards a nationally recognised Australian Qualifications Framework (AQF) VET qualification.</a:t>
            </a:r>
          </a:p>
          <a:p>
            <a:pPr marL="0" indent="0">
              <a:buFontTx/>
              <a:buNone/>
            </a:pPr>
            <a:endParaRPr lang="en-AU" altLang="en-US" dirty="0">
              <a:latin typeface="+mn-lt"/>
              <a:ea typeface="ヒラギノ角ゴ Pro W3" charset="-128"/>
            </a:endParaRPr>
          </a:p>
          <a:p>
            <a:pPr marL="177554" indent="-177554">
              <a:buFontTx/>
              <a:buChar char="•"/>
            </a:pPr>
            <a:r>
              <a:rPr lang="en-AU" altLang="en-US" dirty="0">
                <a:latin typeface="+mn-lt"/>
                <a:ea typeface="ヒラギノ角ゴ Pro W3" charset="-128"/>
              </a:rPr>
              <a:t>An </a:t>
            </a:r>
            <a:r>
              <a:rPr lang="en-AU" altLang="en-US" b="1" dirty="0">
                <a:latin typeface="+mn-lt"/>
                <a:ea typeface="ヒラギノ角ゴ Pro W3" charset="-128"/>
              </a:rPr>
              <a:t>AQF Certificate </a:t>
            </a:r>
            <a:r>
              <a:rPr lang="en-AU" altLang="en-US" dirty="0">
                <a:latin typeface="+mn-lt"/>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mn-lt"/>
                <a:ea typeface="ヒラギノ角ゴ Pro W3" charset="-128"/>
              </a:rPr>
              <a:t>A Statement of Attainment </a:t>
            </a:r>
            <a:r>
              <a:rPr lang="en-AU" altLang="en-US" dirty="0">
                <a:latin typeface="+mn-lt"/>
                <a:ea typeface="ヒラギノ角ゴ Pro W3" charset="-128"/>
              </a:rPr>
              <a:t>is issued to students in VET courses who partially complete the requirements of an AQF Certificate.</a:t>
            </a:r>
          </a:p>
          <a:p>
            <a:r>
              <a:rPr lang="en-AU" altLang="en-US" dirty="0">
                <a:latin typeface="+mn-lt"/>
                <a:ea typeface="ヒラギノ角ゴ Pro W3" charset="-128"/>
              </a:rPr>
              <a:t>https://educationstandards.nsw.edu.au/wps/portal/nesa/11-12/hsc/results-certificates/vet-qualifications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38</a:t>
            </a:fld>
            <a:endParaRPr lang="en-AU"/>
          </a:p>
        </p:txBody>
      </p:sp>
    </p:spTree>
    <p:extLst>
      <p:ext uri="{BB962C8B-B14F-4D97-AF65-F5344CB8AC3E}">
        <p14:creationId xmlns:p14="http://schemas.microsoft.com/office/powerpoint/2010/main" val="2328915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AU" b="0" i="0" dirty="0">
                <a:solidFill>
                  <a:srgbClr val="22272B"/>
                </a:solidFill>
                <a:effectLst/>
                <a:latin typeface="+mn-lt"/>
              </a:rPr>
              <a:t>The NSW Education Standards Authority (NESA) issues the Record of School Achievement (RoSA) to eligible students who leave school before completing the Higher School Certificate (HSC).</a:t>
            </a:r>
          </a:p>
          <a:p>
            <a:pPr marL="171450" indent="-171450" algn="l" rtl="0">
              <a:buFont typeface="Arial" panose="020B0604020202020204" pitchFamily="34" charset="0"/>
              <a:buChar char="•"/>
            </a:pPr>
            <a:r>
              <a:rPr lang="en-AU" b="0" i="0" dirty="0">
                <a:solidFill>
                  <a:srgbClr val="22272B"/>
                </a:solidFill>
                <a:effectLst/>
                <a:latin typeface="+mn-lt"/>
              </a:rPr>
              <a:t>The RoSA is a </a:t>
            </a:r>
            <a:r>
              <a:rPr lang="en-AU" b="1" i="0" dirty="0">
                <a:solidFill>
                  <a:srgbClr val="22272B"/>
                </a:solidFill>
                <a:effectLst/>
                <a:latin typeface="+mn-lt"/>
              </a:rPr>
              <a:t>cumulative</a:t>
            </a:r>
            <a:r>
              <a:rPr lang="en-AU" b="0" i="0" dirty="0">
                <a:solidFill>
                  <a:srgbClr val="22272B"/>
                </a:solidFill>
                <a:effectLst/>
                <a:latin typeface="+mn-lt"/>
              </a:rPr>
              <a:t> credential, meaning it contains a student’s record of academic achievement up until the date they leave school. This could be between the end of Year 10 up until and including some results from Year 12.</a:t>
            </a:r>
          </a:p>
          <a:p>
            <a:pPr marL="171450" indent="-171450" algn="l" rtl="0">
              <a:buFont typeface="Arial" panose="020B0604020202020204" pitchFamily="34" charset="0"/>
              <a:buChar char="•"/>
            </a:pPr>
            <a:r>
              <a:rPr lang="en-AU" b="0" i="0" dirty="0">
                <a:solidFill>
                  <a:srgbClr val="22272B"/>
                </a:solidFill>
                <a:effectLst/>
                <a:latin typeface="+mn-lt"/>
              </a:rPr>
              <a:t>The RoSA records completed Stage 5 (Year 10) and Preliminary Stage 6 (Year 11) courses and grades, HSC (Year 12) results, and where applicable participation in any uncompleted Preliminary Stage 6 courses or HSC courses.</a:t>
            </a:r>
          </a:p>
          <a:p>
            <a:pPr marL="171450" indent="-171450" algn="l" rtl="0">
              <a:buFont typeface="Arial" panose="020B0604020202020204" pitchFamily="34" charset="0"/>
              <a:buChar char="•"/>
            </a:pPr>
            <a:r>
              <a:rPr lang="en-AU" b="0" i="0" dirty="0">
                <a:solidFill>
                  <a:srgbClr val="22272B"/>
                </a:solidFill>
                <a:effectLst/>
                <a:latin typeface="+mn-lt"/>
              </a:rPr>
              <a:t>The RoSA is useful to students leaving school prior to the HSC because they can show it to potential employers or places of further learning.</a:t>
            </a:r>
          </a:p>
          <a:p>
            <a:pPr marL="171450" indent="-171450" algn="l" rtl="0">
              <a:buFont typeface="Arial" panose="020B0604020202020204" pitchFamily="34" charset="0"/>
              <a:buChar char="•"/>
            </a:pPr>
            <a:r>
              <a:rPr lang="en-AU" b="0" i="0" dirty="0">
                <a:solidFill>
                  <a:srgbClr val="22272B"/>
                </a:solidFill>
                <a:effectLst/>
                <a:latin typeface="+mn-lt"/>
              </a:rPr>
              <a:t>The RoSA is also available to students who have not demonstrated the </a:t>
            </a:r>
            <a:r>
              <a:rPr lang="en-AU" b="0" i="0" u="none" dirty="0">
                <a:solidFill>
                  <a:schemeClr val="tx1"/>
                </a:solidFill>
                <a:effectLst/>
                <a:latin typeface="+mn-lt"/>
              </a:rPr>
              <a:t>HSC minimum standard </a:t>
            </a:r>
            <a:r>
              <a:rPr lang="en-AU" b="0" i="0" dirty="0">
                <a:solidFill>
                  <a:srgbClr val="22272B"/>
                </a:solidFill>
                <a:effectLst/>
                <a:latin typeface="+mn-lt"/>
              </a:rPr>
              <a:t>to receive their HSC.</a:t>
            </a:r>
          </a:p>
          <a:p>
            <a:pPr marL="0" indent="0" algn="l" rtl="0">
              <a:buFont typeface="Arial" panose="020B0604020202020204" pitchFamily="34" charset="0"/>
              <a:buNone/>
            </a:pPr>
            <a:endParaRPr lang="en-AU" b="0" i="0" dirty="0">
              <a:solidFill>
                <a:srgbClr val="22272B"/>
              </a:solidFill>
              <a:effectLst/>
              <a:latin typeface="+mn-lt"/>
            </a:endParaRPr>
          </a:p>
          <a:p>
            <a:pPr marL="0" indent="0" algn="l" rtl="0">
              <a:buFont typeface="Arial" panose="020B0604020202020204" pitchFamily="34" charset="0"/>
              <a:buNone/>
            </a:pPr>
            <a:r>
              <a:rPr lang="en-AU" b="0" i="0" dirty="0">
                <a:solidFill>
                  <a:srgbClr val="22272B"/>
                </a:solidFill>
                <a:effectLst/>
                <a:latin typeface="+mn-lt"/>
              </a:rPr>
              <a:t>https://educationstandards.nsw.edu.au/wps/portal/nesa/11-12/leaving-school/record-of-school-achievement/credentials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40</a:t>
            </a:fld>
            <a:endParaRPr lang="en-AU"/>
          </a:p>
        </p:txBody>
      </p:sp>
    </p:spTree>
    <p:extLst>
      <p:ext uri="{BB962C8B-B14F-4D97-AF65-F5344CB8AC3E}">
        <p14:creationId xmlns:p14="http://schemas.microsoft.com/office/powerpoint/2010/main" val="2457978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latin typeface="+mn-lt"/>
              </a:rPr>
              <a:t>The HSC testamur shows that a student is eligible for the Higher School Certificate. It includes the student's name, school and date of the award.</a:t>
            </a: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41</a:t>
            </a:fld>
            <a:endParaRPr lang="en-AU"/>
          </a:p>
        </p:txBody>
      </p:sp>
    </p:spTree>
    <p:extLst>
      <p:ext uri="{BB962C8B-B14F-4D97-AF65-F5344CB8AC3E}">
        <p14:creationId xmlns:p14="http://schemas.microsoft.com/office/powerpoint/2010/main" val="3971985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The Higher School Certificate (HSC) Record of Achievement (</a:t>
            </a:r>
            <a:r>
              <a:rPr lang="en-AU" dirty="0" err="1">
                <a:latin typeface="+mn-lt"/>
              </a:rPr>
              <a:t>RoA</a:t>
            </a:r>
            <a:r>
              <a:rPr lang="en-AU" dirty="0">
                <a:latin typeface="+mn-lt"/>
              </a:rPr>
              <a:t>) includes students' Year 12 HSC (Stage 6) results, Year 11 (Preliminary Stage 6) grades and, if applicable, Year 10 (Stage 5) grades. Results for each Stage appear on separate pages.</a:t>
            </a:r>
            <a:r>
              <a:rPr lang="en-AU" baseline="0" dirty="0">
                <a:latin typeface="+mn-lt"/>
              </a:rPr>
              <a:t> </a:t>
            </a:r>
            <a:r>
              <a:rPr lang="en-AU" dirty="0">
                <a:latin typeface="+mn-lt"/>
              </a:rPr>
              <a:t>This provides formal recognition of students' senior secondary school achievements.</a:t>
            </a:r>
          </a:p>
          <a:p>
            <a:r>
              <a:rPr lang="en-AU" b="1" dirty="0">
                <a:effectLst/>
                <a:latin typeface="+mn-lt"/>
              </a:rPr>
              <a:t>Assessment mark:</a:t>
            </a:r>
            <a:r>
              <a:rPr lang="en-AU" dirty="0">
                <a:effectLst/>
                <a:latin typeface="+mn-lt"/>
              </a:rPr>
              <a:t> School-based assessment tasks measure performance in a wider range of course outcomes than can be tested in an external examination. Students are required to complete a number of assessment tasks for most courses, which may include tests, written or oral assignments, practical activities, fieldwork and projects. Schools submit an HSC assessment mark based on performance in these tasks for every student who completed an HSC course that has a compulsory external examination. NESA puts these assessment marks through a process of moderation to allow a fair comparison of marks in each course across different schools.</a:t>
            </a:r>
          </a:p>
          <a:p>
            <a:r>
              <a:rPr lang="en-AU" b="1" dirty="0">
                <a:effectLst/>
                <a:latin typeface="+mn-lt"/>
              </a:rPr>
              <a:t>Examination mark:</a:t>
            </a:r>
            <a:r>
              <a:rPr lang="en-AU" dirty="0">
                <a:effectLst/>
                <a:latin typeface="+mn-lt"/>
              </a:rPr>
              <a:t> The examination mark for each course shows the student's performance in NESA's HSC examination for that course. The examination in most courses consists of a written paper and, for some courses, may include speaking and listening examinations, practical examinations, or major works that are submitted for external marking. Each student's achievement is assessed and reported against set standards of performance.</a:t>
            </a:r>
          </a:p>
          <a:p>
            <a:r>
              <a:rPr lang="en-AU" b="1" dirty="0">
                <a:effectLst/>
                <a:latin typeface="+mn-lt"/>
              </a:rPr>
              <a:t>HSC mark</a:t>
            </a:r>
            <a:r>
              <a:rPr lang="en-AU" dirty="0">
                <a:effectLst/>
                <a:latin typeface="+mn-lt"/>
              </a:rPr>
              <a:t>:  The HSC mark in courses with a compulsory external examination is a 50:50 combination of a student's external examination mark and their school-based assessment mark for the course. In courses with optional examinations, the HSC mark is drawn from the external examination only.</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42</a:t>
            </a:fld>
            <a:endParaRPr lang="en-AU"/>
          </a:p>
        </p:txBody>
      </p:sp>
    </p:spTree>
    <p:extLst>
      <p:ext uri="{BB962C8B-B14F-4D97-AF65-F5344CB8AC3E}">
        <p14:creationId xmlns:p14="http://schemas.microsoft.com/office/powerpoint/2010/main" val="699648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solidFill>
                  <a:srgbClr val="22272B"/>
                </a:solidFill>
                <a:effectLst/>
                <a:latin typeface="+mn-lt"/>
              </a:rPr>
              <a:t>Performance band</a:t>
            </a:r>
            <a:r>
              <a:rPr lang="en-AU" b="0" i="0" dirty="0">
                <a:solidFill>
                  <a:srgbClr val="22272B"/>
                </a:solidFill>
                <a:effectLst/>
                <a:latin typeface="+mn-lt"/>
              </a:rPr>
              <a:t>: A student's HSC mark is reported against standards described in the performance bands. For each 2-unit course there are six performance bands, where the highest achievement is Band 6 (90–100 marks) and where the minimum standard expected is Band 2 (50–60 marks). For 1-unit extension courses, four performance bands, E1–E4 are used to report student achievement. Each performance band describes what a student working at that level typically knows, understands and can do. Some performance band descriptions are abridged on the Course Reports.</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43</a:t>
            </a:fld>
            <a:endParaRPr lang="en-AU"/>
          </a:p>
        </p:txBody>
      </p:sp>
    </p:spTree>
    <p:extLst>
      <p:ext uri="{BB962C8B-B14F-4D97-AF65-F5344CB8AC3E}">
        <p14:creationId xmlns:p14="http://schemas.microsoft.com/office/powerpoint/2010/main" val="1328198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dirty="0"/>
              <a:t>The NSW Education Standards Authority issues the Profile of Student Achievement. It is for each student who has satisfactorily completed a course based on Life Skills outcomes and content during Years 10– 12. The Profile of Student Achievement is issued when the student leaves school. It includes the syllabus outcomes achieved by the student in courses that they have satisfactorily completed.</a:t>
            </a:r>
          </a:p>
          <a:p>
            <a:pPr rtl="0"/>
            <a:endParaRPr lang="en-AU" dirty="0"/>
          </a:p>
          <a:p>
            <a:pPr rtl="0"/>
            <a:r>
              <a:rPr lang="en-AU" dirty="0"/>
              <a:t>Achievement of Stage 6 Life Skills outcomes is a cumulative process. Achievement of outcomes is reported in Year 11 and amended or extended in Year 12.</a:t>
            </a:r>
          </a:p>
          <a:p>
            <a:pPr rtl="0"/>
            <a:endParaRPr lang="en-AU" dirty="0"/>
          </a:p>
          <a:p>
            <a:pPr rtl="0"/>
            <a:r>
              <a:rPr lang="en-AU" dirty="0"/>
              <a:t>https://educationstandards.nsw.edu.au/wps/portal/nesa/11-12/Diversity-in-learning/stage-6-special-education/life-skills/credentials</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44</a:t>
            </a:fld>
            <a:endParaRPr lang="en-AU"/>
          </a:p>
        </p:txBody>
      </p:sp>
    </p:spTree>
    <p:extLst>
      <p:ext uri="{BB962C8B-B14F-4D97-AF65-F5344CB8AC3E}">
        <p14:creationId xmlns:p14="http://schemas.microsoft.com/office/powerpoint/2010/main" val="16727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NESA website is also where students will find many good resources including the HSC Study Guide and HSC exam papers.</a:t>
            </a:r>
          </a:p>
          <a:p>
            <a:endParaRPr lang="en-AU" dirty="0"/>
          </a:p>
          <a:p>
            <a:r>
              <a:rPr lang="en-AU" dirty="0"/>
              <a:t>Go to https://www.educationstandards.nsw.edu.au/wps/portal/nesa/11-12/hsc/hsc-student-guide</a:t>
            </a:r>
          </a:p>
          <a:p>
            <a:endParaRPr lang="en-AU" dirty="0"/>
          </a:p>
          <a:p>
            <a:r>
              <a:rPr lang="en-AU" dirty="0"/>
              <a:t>NESA home &gt; Year 11 – Year 12 &gt; HSC &gt; Student Guide</a:t>
            </a:r>
          </a:p>
        </p:txBody>
      </p:sp>
      <p:sp>
        <p:nvSpPr>
          <p:cNvPr id="4" name="Slide Number Placeholder 3"/>
          <p:cNvSpPr>
            <a:spLocks noGrp="1"/>
          </p:cNvSpPr>
          <p:nvPr>
            <p:ph type="sldNum" sz="quarter" idx="5"/>
          </p:nvPr>
        </p:nvSpPr>
        <p:spPr/>
        <p:txBody>
          <a:bodyPr/>
          <a:lstStyle/>
          <a:p>
            <a:fld id="{75DB7FB3-9F8F-4327-9A60-A115051BF72F}" type="slidenum">
              <a:rPr lang="en-GB" smtClean="0"/>
              <a:t>6</a:t>
            </a:fld>
            <a:endParaRPr lang="en-GB"/>
          </a:p>
        </p:txBody>
      </p:sp>
    </p:spTree>
    <p:extLst>
      <p:ext uri="{BB962C8B-B14F-4D97-AF65-F5344CB8AC3E}">
        <p14:creationId xmlns:p14="http://schemas.microsoft.com/office/powerpoint/2010/main" val="3745864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50% of the HSC reported mark is derived from internal school-based assessment that students complete in each of the course study.  </a:t>
            </a:r>
            <a:br>
              <a:rPr lang="en-US" sz="1200" dirty="0">
                <a:latin typeface="+mn-lt"/>
                <a:cs typeface="Arial" panose="020B0604020202020204" pitchFamily="34" charset="0"/>
              </a:rPr>
            </a:br>
            <a:br>
              <a:rPr lang="en-US" sz="1200" dirty="0">
                <a:latin typeface="+mn-lt"/>
                <a:cs typeface="Arial" panose="020B0604020202020204" pitchFamily="34" charset="0"/>
              </a:rPr>
            </a:br>
            <a:r>
              <a:rPr lang="en-US" sz="1200" dirty="0">
                <a:latin typeface="+mn-lt"/>
                <a:cs typeface="Arial" panose="020B0604020202020204" pitchFamily="34" charset="0"/>
              </a:rPr>
              <a:t>The other 50% is from the HSC examination.</a:t>
            </a:r>
            <a:endParaRPr lang="en-AU" dirty="0">
              <a:latin typeface="+mn-lt"/>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46</a:t>
            </a:fld>
            <a:endParaRPr lang="en-AU"/>
          </a:p>
        </p:txBody>
      </p:sp>
    </p:spTree>
    <p:extLst>
      <p:ext uri="{BB962C8B-B14F-4D97-AF65-F5344CB8AC3E}">
        <p14:creationId xmlns:p14="http://schemas.microsoft.com/office/powerpoint/2010/main" val="3645144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Under the Year 11 – Year 12 tab &gt; HSC &gt; Understanding results &gt;  How the HSC mark is calculated</a:t>
            </a:r>
            <a:endParaRPr lang="en-AU" dirty="0"/>
          </a:p>
          <a:p>
            <a:endParaRPr lang="en-AU" dirty="0"/>
          </a:p>
          <a:p>
            <a:r>
              <a:rPr lang="en-AU" i="1" dirty="0"/>
              <a:t>http://https://www.educationstandards.nsw.edu.au/wps/portal/nesa/11-12/hsc/results-certificates/understanding-results</a:t>
            </a:r>
          </a:p>
          <a:p>
            <a:endParaRPr lang="en-AU" dirty="0"/>
          </a:p>
        </p:txBody>
      </p:sp>
      <p:sp>
        <p:nvSpPr>
          <p:cNvPr id="4" name="Slide Number Placeholder 3"/>
          <p:cNvSpPr>
            <a:spLocks noGrp="1"/>
          </p:cNvSpPr>
          <p:nvPr>
            <p:ph type="sldNum" sz="quarter" idx="5"/>
          </p:nvPr>
        </p:nvSpPr>
        <p:spPr/>
        <p:txBody>
          <a:bodyPr/>
          <a:lstStyle/>
          <a:p>
            <a:fld id="{682FCAC0-E994-4D78-A7C1-14C5B08C96E4}" type="slidenum">
              <a:rPr lang="en-AU" smtClean="0"/>
              <a:t>47</a:t>
            </a:fld>
            <a:endParaRPr lang="en-AU"/>
          </a:p>
        </p:txBody>
      </p:sp>
    </p:spTree>
    <p:extLst>
      <p:ext uri="{BB962C8B-B14F-4D97-AF65-F5344CB8AC3E}">
        <p14:creationId xmlns:p14="http://schemas.microsoft.com/office/powerpoint/2010/main" val="34601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mn-lt"/>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mn-lt"/>
                <a:ea typeface="ヒラギノ角ゴ Pro W3" pitchFamily="-1" charset="-128"/>
                <a:cs typeface="Arial" pitchFamily="34" charset="0"/>
              </a:rPr>
              <a:t>The ATAR provides the discrimination required by universities for the selection process.</a:t>
            </a:r>
            <a:endParaRPr lang="en-US" altLang="en-US" dirty="0">
              <a:latin typeface="+mn-lt"/>
              <a:ea typeface="ヒラギノ角ゴ Pro W3" pitchFamily="-1"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https://www.uac.edu.au/</a:t>
            </a:r>
          </a:p>
        </p:txBody>
      </p:sp>
      <p:sp>
        <p:nvSpPr>
          <p:cNvPr id="4" name="Slide Number Placeholder 3"/>
          <p:cNvSpPr>
            <a:spLocks noGrp="1"/>
          </p:cNvSpPr>
          <p:nvPr>
            <p:ph type="sldNum" sz="quarter" idx="10"/>
          </p:nvPr>
        </p:nvSpPr>
        <p:spPr/>
        <p:txBody>
          <a:bodyPr/>
          <a:lstStyle/>
          <a:p>
            <a:fld id="{76C6B1A5-5CA4-40BE-AFA8-AD815E1C4398}" type="slidenum">
              <a:rPr lang="en-AU" smtClean="0"/>
              <a:t>49</a:t>
            </a:fld>
            <a:endParaRPr lang="en-AU"/>
          </a:p>
        </p:txBody>
      </p:sp>
    </p:spTree>
    <p:extLst>
      <p:ext uri="{BB962C8B-B14F-4D97-AF65-F5344CB8AC3E}">
        <p14:creationId xmlns:p14="http://schemas.microsoft.com/office/powerpoint/2010/main" val="2770387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ea typeface="ヒラギノ角ゴ Pro W3" charset="-128"/>
              </a:rPr>
              <a:t>http://educationstandards.nsw.edu.au/wps/portal/nesa/11-12/hsc/subject-selection</a:t>
            </a:r>
          </a:p>
          <a:p>
            <a:pPr marL="177554" indent="-177554">
              <a:buFont typeface="Arial" panose="020B0604020202020204" pitchFamily="34" charset="0"/>
              <a:buChar char="•"/>
              <a:defRPr/>
            </a:pPr>
            <a:endParaRPr lang="en-AU" altLang="en-US" dirty="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51</a:t>
            </a:fld>
            <a:endParaRPr lang="en-AU"/>
          </a:p>
        </p:txBody>
      </p:sp>
    </p:spTree>
    <p:extLst>
      <p:ext uri="{BB962C8B-B14F-4D97-AF65-F5344CB8AC3E}">
        <p14:creationId xmlns:p14="http://schemas.microsoft.com/office/powerpoint/2010/main" val="3593795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52</a:t>
            </a:fld>
            <a:endParaRPr lang="en-GB"/>
          </a:p>
        </p:txBody>
      </p:sp>
    </p:spTree>
    <p:extLst>
      <p:ext uri="{BB962C8B-B14F-4D97-AF65-F5344CB8AC3E}">
        <p14:creationId xmlns:p14="http://schemas.microsoft.com/office/powerpoint/2010/main" val="233052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7</a:t>
            </a:fld>
            <a:endParaRPr lang="en-GB"/>
          </a:p>
        </p:txBody>
      </p:sp>
    </p:spTree>
    <p:extLst>
      <p:ext uri="{BB962C8B-B14F-4D97-AF65-F5344CB8AC3E}">
        <p14:creationId xmlns:p14="http://schemas.microsoft.com/office/powerpoint/2010/main" val="243197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cs typeface="Arial" panose="020B0604020202020204" pitchFamily="34" charset="0"/>
              </a:rPr>
              <a:t>The Record</a:t>
            </a:r>
            <a:r>
              <a:rPr lang="en-AU" baseline="0" dirty="0">
                <a:latin typeface="+mn-lt"/>
                <a:cs typeface="Arial" panose="020B0604020202020204" pitchFamily="34" charset="0"/>
              </a:rPr>
              <a:t> of School Achievement is a cumulative credential available to all students, following the completion of Year 10, who leave school prior to the HSC. </a:t>
            </a:r>
          </a:p>
          <a:p>
            <a:endParaRPr lang="en-AU" baseline="0" dirty="0">
              <a:latin typeface="+mn-lt"/>
              <a:cs typeface="Arial" panose="020B0604020202020204" pitchFamily="34" charset="0"/>
            </a:endParaRPr>
          </a:p>
          <a:p>
            <a:r>
              <a:rPr lang="en-AU" dirty="0">
                <a:latin typeface="+mn-lt"/>
                <a:cs typeface="Arial" panose="020B0604020202020204" pitchFamily="34" charset="0"/>
              </a:rPr>
              <a:t>If you are planning on signing out of school,</a:t>
            </a:r>
            <a:r>
              <a:rPr lang="en-AU" baseline="0" dirty="0">
                <a:latin typeface="+mn-lt"/>
                <a:cs typeface="Arial" panose="020B0604020202020204" pitchFamily="34" charset="0"/>
              </a:rPr>
              <a:t> before your HSC </a:t>
            </a:r>
            <a:r>
              <a:rPr lang="en-AU" dirty="0">
                <a:latin typeface="+mn-lt"/>
                <a:cs typeface="Arial" panose="020B0604020202020204" pitchFamily="34" charset="0"/>
              </a:rPr>
              <a:t>you must let the school know so that they can request your </a:t>
            </a:r>
            <a:r>
              <a:rPr lang="en-AU" dirty="0" err="1">
                <a:latin typeface="+mn-lt"/>
                <a:cs typeface="Arial" panose="020B0604020202020204" pitchFamily="34" charset="0"/>
              </a:rPr>
              <a:t>RoSA</a:t>
            </a:r>
            <a:r>
              <a:rPr lang="en-AU" dirty="0">
                <a:latin typeface="+mn-lt"/>
                <a:cs typeface="Arial" panose="020B0604020202020204" pitchFamily="34" charset="0"/>
              </a:rPr>
              <a:t> credential from NESA.  Log onto Students Online to make sure that your email</a:t>
            </a:r>
            <a:r>
              <a:rPr lang="en-AU" baseline="0" dirty="0">
                <a:latin typeface="+mn-lt"/>
                <a:cs typeface="Arial" panose="020B0604020202020204" pitchFamily="34" charset="0"/>
              </a:rPr>
              <a:t> address</a:t>
            </a:r>
            <a:r>
              <a:rPr lang="en-AU" dirty="0">
                <a:latin typeface="+mn-lt"/>
                <a:cs typeface="Arial" panose="020B0604020202020204" pitchFamily="34" charset="0"/>
              </a:rPr>
              <a:t> is correct,</a:t>
            </a:r>
            <a:r>
              <a:rPr lang="en-AU" baseline="0" dirty="0">
                <a:latin typeface="+mn-lt"/>
                <a:cs typeface="Arial" panose="020B0604020202020204" pitchFamily="34" charset="0"/>
              </a:rPr>
              <a:t> as all RoSA and VET credentials are provided electronically as a pdf. </a:t>
            </a:r>
          </a:p>
          <a:p>
            <a:endParaRPr lang="en-AU" baseline="0" dirty="0">
              <a:latin typeface="+mn-lt"/>
              <a:cs typeface="Arial" panose="020B0604020202020204" pitchFamily="34" charset="0"/>
            </a:endParaRPr>
          </a:p>
          <a:p>
            <a:r>
              <a:rPr lang="en-AU" baseline="0" dirty="0">
                <a:latin typeface="+mn-lt"/>
                <a:cs typeface="Arial" panose="020B0604020202020204" pitchFamily="34" charset="0"/>
              </a:rPr>
              <a:t>D</a:t>
            </a:r>
            <a:r>
              <a:rPr lang="en-AU" dirty="0">
                <a:latin typeface="+mn-lt"/>
                <a:cs typeface="Arial" panose="020B0604020202020204" pitchFamily="34" charset="0"/>
              </a:rPr>
              <a:t>ownload your </a:t>
            </a:r>
            <a:r>
              <a:rPr lang="en-AU" dirty="0" err="1">
                <a:latin typeface="+mn-lt"/>
                <a:cs typeface="Arial" panose="020B0604020202020204" pitchFamily="34" charset="0"/>
              </a:rPr>
              <a:t>eRecord</a:t>
            </a:r>
            <a:r>
              <a:rPr lang="en-AU" dirty="0">
                <a:latin typeface="+mn-lt"/>
                <a:cs typeface="Arial" panose="020B0604020202020204" pitchFamily="34" charset="0"/>
              </a:rPr>
              <a:t> to use as an interim report until your </a:t>
            </a:r>
            <a:r>
              <a:rPr lang="en-AU" dirty="0" err="1">
                <a:latin typeface="+mn-lt"/>
                <a:cs typeface="Arial" panose="020B0604020202020204" pitchFamily="34" charset="0"/>
              </a:rPr>
              <a:t>RoSA</a:t>
            </a:r>
            <a:r>
              <a:rPr lang="en-AU" dirty="0">
                <a:latin typeface="+mn-lt"/>
                <a:cs typeface="Arial" panose="020B0604020202020204" pitchFamily="34" charset="0"/>
              </a:rPr>
              <a:t> arrives.</a:t>
            </a:r>
          </a:p>
        </p:txBody>
      </p:sp>
      <p:sp>
        <p:nvSpPr>
          <p:cNvPr id="4" name="Slide Number Placeholder 3"/>
          <p:cNvSpPr>
            <a:spLocks noGrp="1"/>
          </p:cNvSpPr>
          <p:nvPr>
            <p:ph type="sldNum" sz="quarter" idx="10"/>
          </p:nvPr>
        </p:nvSpPr>
        <p:spPr/>
        <p:txBody>
          <a:bodyPr/>
          <a:lstStyle/>
          <a:p>
            <a:fld id="{76C6B1A5-5CA4-40BE-AFA8-AD815E1C4398}" type="slidenum">
              <a:rPr lang="en-AU" smtClean="0"/>
              <a:t>8</a:t>
            </a:fld>
            <a:endParaRPr lang="en-AU"/>
          </a:p>
        </p:txBody>
      </p:sp>
    </p:spTree>
    <p:extLst>
      <p:ext uri="{BB962C8B-B14F-4D97-AF65-F5344CB8AC3E}">
        <p14:creationId xmlns:p14="http://schemas.microsoft.com/office/powerpoint/2010/main" val="290326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10</a:t>
            </a:fld>
            <a:endParaRPr lang="en-GB"/>
          </a:p>
        </p:txBody>
      </p:sp>
    </p:spTree>
    <p:extLst>
      <p:ext uri="{BB962C8B-B14F-4D97-AF65-F5344CB8AC3E}">
        <p14:creationId xmlns:p14="http://schemas.microsoft.com/office/powerpoint/2010/main" val="255493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a:p>
            <a:r>
              <a:rPr lang="en-AU" dirty="0"/>
              <a:t>https://ace.nesa.nsw.edu.au/ace-8064</a:t>
            </a:r>
          </a:p>
        </p:txBody>
      </p:sp>
      <p:sp>
        <p:nvSpPr>
          <p:cNvPr id="4" name="Slide Number Placeholder 3"/>
          <p:cNvSpPr>
            <a:spLocks noGrp="1"/>
          </p:cNvSpPr>
          <p:nvPr>
            <p:ph type="sldNum" sz="quarter" idx="5"/>
          </p:nvPr>
        </p:nvSpPr>
        <p:spPr/>
        <p:txBody>
          <a:bodyPr/>
          <a:lstStyle/>
          <a:p>
            <a:fld id="{75DB7FB3-9F8F-4327-9A60-A115051BF72F}" type="slidenum">
              <a:rPr lang="en-GB" smtClean="0"/>
              <a:t>11</a:t>
            </a:fld>
            <a:endParaRPr lang="en-GB"/>
          </a:p>
        </p:txBody>
      </p:sp>
    </p:spTree>
    <p:extLst>
      <p:ext uri="{BB962C8B-B14F-4D97-AF65-F5344CB8AC3E}">
        <p14:creationId xmlns:p14="http://schemas.microsoft.com/office/powerpoint/2010/main" val="135729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repeating</a:t>
            </a:r>
          </a:p>
          <a:p>
            <a:pPr>
              <a:defRPr/>
            </a:pPr>
            <a:r>
              <a:rPr lang="en-AU" dirty="0">
                <a:latin typeface="+mn-lt"/>
                <a:cs typeface="Arial" panose="020B0604020202020204" pitchFamily="34" charset="0"/>
              </a:rPr>
              <a:t>http://educationstandards.nsw.edu.au/wps/portal/nesa/11-12/hsc/subject-selection</a:t>
            </a:r>
          </a:p>
          <a:p>
            <a:pPr>
              <a:defRPr/>
            </a:pPr>
            <a:r>
              <a:rPr lang="en-AU" dirty="0">
                <a:latin typeface="+mn-lt"/>
                <a:cs typeface="Arial" panose="020B0604020202020204" pitchFamily="34" charset="0"/>
              </a:rPr>
              <a:t>https://ace.nesa.nsw.edu.au/ace-8036</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12</a:t>
            </a:fld>
            <a:endParaRPr lang="en-GB"/>
          </a:p>
        </p:txBody>
      </p:sp>
    </p:spTree>
    <p:extLst>
      <p:ext uri="{BB962C8B-B14F-4D97-AF65-F5344CB8AC3E}">
        <p14:creationId xmlns:p14="http://schemas.microsoft.com/office/powerpoint/2010/main" val="417675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dirty="0"/>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dirty="0"/>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solidFill>
            <a:schemeClr val="bg2">
              <a:alpha val="50000"/>
            </a:schemeClr>
          </a:solidFill>
        </p:spPr>
        <p:txBody>
          <a:bodyPr tIns="360000"/>
          <a:lstStyle>
            <a:lvl1pPr algn="ctr">
              <a:defRPr sz="1800" b="0">
                <a:solidFill>
                  <a:schemeClr val="tx2"/>
                </a:solidFill>
              </a:defRPr>
            </a:lvl1pPr>
          </a:lstStyle>
          <a:p>
            <a:r>
              <a:rPr lang="en-GB" dirty="0"/>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dirty="0"/>
              <a:t>Subtitle goes here</a:t>
            </a:r>
          </a:p>
          <a:p>
            <a:pPr lvl="1"/>
            <a:r>
              <a:rPr lang="en-US" dirty="0"/>
              <a:t>Presenter Name</a:t>
            </a:r>
            <a:br>
              <a:rPr lang="en-US" dirty="0"/>
            </a:br>
            <a:endParaRPr lang="en-US" dirty="0"/>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8570"/>
            <a:ext cx="795560" cy="841562"/>
          </a:xfrm>
          <a:prstGeom prst="rect">
            <a:avLst/>
          </a:prstGeom>
        </p:spPr>
      </p:pic>
      <p:sp>
        <p:nvSpPr>
          <p:cNvPr id="7" name="TextBox 6">
            <a:extLst>
              <a:ext uri="{FF2B5EF4-FFF2-40B4-BE49-F238E27FC236}">
                <a16:creationId xmlns:a16="http://schemas.microsoft.com/office/drawing/2014/main" id="{F79493D4-E977-49E6-80A2-4119836C8850}"/>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dirty="0"/>
              <a:t>Click icon to insert an image and click reset in Home tab to fill the image in the shape</a:t>
            </a:r>
            <a:br>
              <a:rPr lang="en-GB" dirty="0"/>
            </a:br>
            <a:r>
              <a:rPr lang="en-GB" dirty="0"/>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dirty="0"/>
              <a:t>Subtitle goes here</a:t>
            </a:r>
          </a:p>
          <a:p>
            <a:pPr lvl="1"/>
            <a:r>
              <a:rPr lang="en-US" dirty="0"/>
              <a:t>Presenter Name</a:t>
            </a:r>
            <a:br>
              <a:rPr lang="en-US" dirty="0"/>
            </a:br>
            <a:endParaRPr lang="en-US" dirty="0"/>
          </a:p>
        </p:txBody>
      </p:sp>
      <p:pic>
        <p:nvPicPr>
          <p:cNvPr id="7" name="Picture 6" descr="Logo, company name&#10;&#10;Description automatically generated">
            <a:extLst>
              <a:ext uri="{FF2B5EF4-FFF2-40B4-BE49-F238E27FC236}">
                <a16:creationId xmlns:a16="http://schemas.microsoft.com/office/drawing/2014/main" id="{941CAA10-A773-438D-B55A-6E8677503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40" y="5778823"/>
            <a:ext cx="817366" cy="861925"/>
          </a:xfrm>
          <a:prstGeom prst="rect">
            <a:avLst/>
          </a:prstGeom>
        </p:spPr>
      </p:pic>
      <p:sp>
        <p:nvSpPr>
          <p:cNvPr id="3" name="TextBox 2">
            <a:extLst>
              <a:ext uri="{FF2B5EF4-FFF2-40B4-BE49-F238E27FC236}">
                <a16:creationId xmlns:a16="http://schemas.microsoft.com/office/drawing/2014/main" id="{37557891-1C77-449A-93ED-15C5161C1A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chemeClr val="bg1"/>
                </a:solidFill>
              </a:rPr>
              <a:t>NSW Education Standards Authority</a:t>
            </a:r>
          </a:p>
        </p:txBody>
      </p:sp>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dirty="0"/>
              <a:t>Click icon to insert an image and click reset in Home tab to fill the image in the shape</a:t>
            </a:r>
            <a:br>
              <a:rPr lang="en-GB" dirty="0"/>
            </a:br>
            <a:r>
              <a:rPr lang="en-GB" dirty="0"/>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tx2"/>
                </a:solidFill>
              </a:defRPr>
            </a:lvl1pPr>
            <a:lvl2pPr>
              <a:defRPr>
                <a:solidFill>
                  <a:schemeClr val="tx2"/>
                </a:solidFill>
              </a:defRPr>
            </a:lvl2pPr>
          </a:lstStyle>
          <a:p>
            <a:pPr lvl="0"/>
            <a:r>
              <a:rPr lang="en-US" dirty="0"/>
              <a:t>Subtitle goes here</a:t>
            </a:r>
          </a:p>
          <a:p>
            <a:pPr lvl="1"/>
            <a:r>
              <a:rPr lang="en-US" dirty="0"/>
              <a:t>Presenter Name</a:t>
            </a:r>
            <a:br>
              <a:rPr lang="en-US" dirty="0"/>
            </a:br>
            <a:endParaRPr lang="en-US" dirty="0"/>
          </a:p>
        </p:txBody>
      </p:sp>
      <p:sp>
        <p:nvSpPr>
          <p:cNvPr id="5" name="TextBox 4">
            <a:extLst>
              <a:ext uri="{FF2B5EF4-FFF2-40B4-BE49-F238E27FC236}">
                <a16:creationId xmlns:a16="http://schemas.microsoft.com/office/drawing/2014/main" id="{B324F423-B083-4163-9564-113493EE0937}"/>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dirty="0">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1</a:t>
            </a:r>
            <a:endParaRPr lang="en-GB" dirty="0"/>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2</a:t>
            </a:r>
            <a:endParaRPr lang="en-GB" dirty="0"/>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3</a:t>
            </a:r>
            <a:endParaRPr lang="en-GB" dirty="0"/>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4</a:t>
            </a:r>
            <a:endParaRPr lang="en-GB" dirty="0"/>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5</a:t>
            </a:r>
            <a:endParaRPr lang="en-GB" dirty="0"/>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6</a:t>
            </a:r>
            <a:endParaRPr lang="en-GB" dirty="0"/>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7</a:t>
            </a:r>
            <a:endParaRPr lang="en-GB" dirty="0"/>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0" y="1442243"/>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1056"/>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dirty="0"/>
              <a:t>First level (Section number)</a:t>
            </a:r>
          </a:p>
          <a:p>
            <a:pPr lvl="1"/>
            <a:r>
              <a:rPr lang="en-US" dirty="0"/>
              <a:t>Divider title goes here</a:t>
            </a:r>
          </a:p>
        </p:txBody>
      </p:sp>
      <p:sp>
        <p:nvSpPr>
          <p:cNvPr id="10" name="TextBox 9">
            <a:extLst>
              <a:ext uri="{FF2B5EF4-FFF2-40B4-BE49-F238E27FC236}">
                <a16:creationId xmlns:a16="http://schemas.microsoft.com/office/drawing/2014/main" id="{FD36FE4D-1409-4A27-AF30-44D64E595F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3" name="Rectangle 2">
            <a:extLst>
              <a:ext uri="{FF2B5EF4-FFF2-40B4-BE49-F238E27FC236}">
                <a16:creationId xmlns:a16="http://schemas.microsoft.com/office/drawing/2014/main" id="{D0352CAF-C064-4209-8633-34666A87AB9B}"/>
              </a:ext>
            </a:extLst>
          </p:cNvPr>
          <p:cNvSpPr/>
          <p:nvPr userDrawn="1"/>
        </p:nvSpPr>
        <p:spPr>
          <a:xfrm>
            <a:off x="342900" y="5727700"/>
            <a:ext cx="1193800" cy="99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57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dirty="0"/>
              <a:t>Click to edit Master </a:t>
            </a:r>
            <a:br>
              <a:rPr lang="en-US" dirty="0"/>
            </a:br>
            <a:r>
              <a:rPr lang="en-US" dirty="0"/>
              <a:t>title style</a:t>
            </a:r>
            <a:endParaRPr lang="en-GB" dirty="0"/>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9608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dirty="0"/>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7147" y="5791014"/>
            <a:ext cx="795560" cy="841561"/>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8" r:id="rId3"/>
    <p:sldLayoutId id="2147483664" r:id="rId4"/>
    <p:sldLayoutId id="2147483661" r:id="rId5"/>
    <p:sldLayoutId id="2147483660" r:id="rId6"/>
    <p:sldLayoutId id="2147483666" r:id="rId7"/>
    <p:sldLayoutId id="2147483654" r:id="rId8"/>
    <p:sldLayoutId id="2147483662" r:id="rId9"/>
    <p:sldLayoutId id="2147483663" r:id="rId10"/>
    <p:sldLayoutId id="2147483665"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E86BC81-738C-41EF-A076-595CA97A271F}"/>
              </a:ext>
            </a:extLst>
          </p:cNvPr>
          <p:cNvSpPr>
            <a:spLocks noGrp="1"/>
          </p:cNvSpPr>
          <p:nvPr>
            <p:ph type="title"/>
          </p:nvPr>
        </p:nvSpPr>
        <p:spPr>
          <a:xfrm>
            <a:off x="487146" y="1631302"/>
            <a:ext cx="7887623" cy="1477328"/>
          </a:xfrm>
        </p:spPr>
        <p:txBody>
          <a:bodyPr anchor="ctr"/>
          <a:lstStyle/>
          <a:p>
            <a:r>
              <a:rPr lang="en-GB" sz="4000" dirty="0"/>
              <a:t>2022 Year 10</a:t>
            </a:r>
            <a:br>
              <a:rPr lang="en-GB" sz="4000" dirty="0"/>
            </a:br>
            <a:br>
              <a:rPr lang="en-GB" sz="4000" dirty="0"/>
            </a:br>
            <a:r>
              <a:rPr lang="en-GB" sz="4000" dirty="0"/>
              <a:t>Subject Selection for Stage 6</a:t>
            </a:r>
          </a:p>
        </p:txBody>
      </p:sp>
      <p:sp>
        <p:nvSpPr>
          <p:cNvPr id="2" name="Picture Placeholder 1">
            <a:extLst>
              <a:ext uri="{FF2B5EF4-FFF2-40B4-BE49-F238E27FC236}">
                <a16:creationId xmlns:a16="http://schemas.microsoft.com/office/drawing/2014/main" id="{CCC6B566-CC2A-45D8-B62E-F5F3668CB338}"/>
              </a:ext>
            </a:extLst>
          </p:cNvPr>
          <p:cNvSpPr>
            <a:spLocks noGrp="1"/>
          </p:cNvSpPr>
          <p:nvPr>
            <p:ph type="pic" sz="quarter" idx="10"/>
          </p:nvPr>
        </p:nvSpPr>
        <p:spPr/>
      </p:sp>
      <p:sp>
        <p:nvSpPr>
          <p:cNvPr id="8" name="Title 11">
            <a:extLst>
              <a:ext uri="{FF2B5EF4-FFF2-40B4-BE49-F238E27FC236}">
                <a16:creationId xmlns:a16="http://schemas.microsoft.com/office/drawing/2014/main" id="{5F7D7D46-F4E9-4844-8AB8-3874D94DB7BD}"/>
              </a:ext>
            </a:extLst>
          </p:cNvPr>
          <p:cNvSpPr txBox="1">
            <a:spLocks/>
          </p:cNvSpPr>
          <p:nvPr/>
        </p:nvSpPr>
        <p:spPr>
          <a:xfrm>
            <a:off x="487146" y="3789675"/>
            <a:ext cx="10967755" cy="295466"/>
          </a:xfrm>
          <a:prstGeom prst="rect">
            <a:avLst/>
          </a:prstGeom>
        </p:spPr>
        <p:txBody>
          <a:bodyPr vert="horz" wrap="square" lIns="0" tIns="0" rIns="0" bIns="0" rtlCol="0" anchor="ctr">
            <a:spAutoFit/>
          </a:bodyPr>
          <a:lstStyle>
            <a:lvl1pPr algn="l" defTabSz="914400" rtl="0" eaLnBrk="1" latinLnBrk="0" hangingPunct="1">
              <a:lnSpc>
                <a:spcPct val="80000"/>
              </a:lnSpc>
              <a:spcBef>
                <a:spcPct val="0"/>
              </a:spcBef>
              <a:buNone/>
              <a:defRPr sz="4800" b="1" kern="1200">
                <a:solidFill>
                  <a:schemeClr val="accent1"/>
                </a:solidFill>
                <a:latin typeface="+mj-lt"/>
                <a:ea typeface="+mj-ea"/>
                <a:cs typeface="+mj-cs"/>
              </a:defRPr>
            </a:lvl1pPr>
          </a:lstStyle>
          <a:p>
            <a:r>
              <a:rPr lang="en-GB" sz="2400" dirty="0">
                <a:solidFill>
                  <a:schemeClr val="bg1"/>
                </a:solidFill>
              </a:rPr>
              <a:t>For Year 10 students and their parents/caregivers</a:t>
            </a:r>
          </a:p>
        </p:txBody>
      </p:sp>
    </p:spTree>
    <p:extLst>
      <p:ext uri="{BB962C8B-B14F-4D97-AF65-F5344CB8AC3E}">
        <p14:creationId xmlns:p14="http://schemas.microsoft.com/office/powerpoint/2010/main" val="16969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4" name="Text Placeholder 2">
            <a:extLst>
              <a:ext uri="{FF2B5EF4-FFF2-40B4-BE49-F238E27FC236}">
                <a16:creationId xmlns:a16="http://schemas.microsoft.com/office/drawing/2014/main" id="{78DDDCCD-6E53-4567-93EC-F2C390794110}"/>
              </a:ext>
            </a:extLst>
          </p:cNvPr>
          <p:cNvSpPr txBox="1">
            <a:spLocks/>
          </p:cNvSpPr>
          <p:nvPr/>
        </p:nvSpPr>
        <p:spPr>
          <a:xfrm>
            <a:off x="578579" y="1087443"/>
            <a:ext cx="11320429" cy="509484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pPr>
            <a:r>
              <a:rPr lang="en-AU" altLang="en-US" sz="2600" b="0" dirty="0">
                <a:solidFill>
                  <a:srgbClr val="002060"/>
                </a:solidFill>
                <a:latin typeface="Helvetica" charset="0"/>
              </a:rPr>
              <a:t>is the culmination of a student’s school career </a:t>
            </a:r>
          </a:p>
          <a:p>
            <a:pPr marL="457200" indent="-457200">
              <a:lnSpc>
                <a:spcPct val="150000"/>
              </a:lnSpc>
              <a:spcBef>
                <a:spcPts val="900"/>
              </a:spcBef>
              <a:spcAft>
                <a:spcPts val="450"/>
              </a:spcAft>
              <a:buClr>
                <a:srgbClr val="C00000"/>
              </a:buClr>
              <a:buFont typeface="Courier New" panose="02070309020205020404" pitchFamily="49" charset="0"/>
              <a:buChar char="o"/>
            </a:pPr>
            <a:r>
              <a:rPr lang="en-AU" altLang="en-US" sz="2600" b="0" dirty="0">
                <a:solidFill>
                  <a:srgbClr val="002060"/>
                </a:solidFill>
                <a:latin typeface="Helvetica" charset="0"/>
              </a:rPr>
              <a:t>is the highest educational award that can be achieved at secondary school in NSW</a:t>
            </a:r>
            <a:endParaRPr lang="en-GB" altLang="en-US" sz="2600" b="0" dirty="0">
              <a:solidFill>
                <a:srgbClr val="002060"/>
              </a:solidFill>
              <a:latin typeface="Helvetica" charset="0"/>
            </a:endParaRP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reports student achievement in terms of a standard achieved in individual courses</a:t>
            </a: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presents a profile of student achievement across a broad range of subjects</a:t>
            </a:r>
            <a:endParaRPr lang="en-US" altLang="en-US" sz="2600" b="0" dirty="0">
              <a:solidFill>
                <a:srgbClr val="002060"/>
              </a:solidFill>
              <a:latin typeface="Helvetica" charset="0"/>
            </a:endParaRPr>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Higher School Certificate (HSC)</a:t>
            </a:r>
          </a:p>
        </p:txBody>
      </p:sp>
    </p:spTree>
    <p:extLst>
      <p:ext uri="{BB962C8B-B14F-4D97-AF65-F5344CB8AC3E}">
        <p14:creationId xmlns:p14="http://schemas.microsoft.com/office/powerpoint/2010/main" val="8899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HSC Course Structure</a:t>
            </a:r>
          </a:p>
        </p:txBody>
      </p:sp>
      <p:sp>
        <p:nvSpPr>
          <p:cNvPr id="6" name="Text Placeholder 2">
            <a:extLst>
              <a:ext uri="{FF2B5EF4-FFF2-40B4-BE49-F238E27FC236}">
                <a16:creationId xmlns:a16="http://schemas.microsoft.com/office/drawing/2014/main" id="{9A06A5B3-E44E-48E9-AEA4-E3C2E6E78F7D}"/>
              </a:ext>
            </a:extLst>
          </p:cNvPr>
          <p:cNvSpPr txBox="1">
            <a:spLocks/>
          </p:cNvSpPr>
          <p:nvPr/>
        </p:nvSpPr>
        <p:spPr>
          <a:xfrm>
            <a:off x="463581" y="999110"/>
            <a:ext cx="10800765" cy="475233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All courses in the HSC have a unit value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Most courses are 2 units which equates to 120 hours of study and a HSC result out of 100</a:t>
            </a:r>
          </a:p>
          <a:p>
            <a:pPr marL="457200" lvl="1"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dirty="0">
                <a:solidFill>
                  <a:srgbClr val="002060"/>
                </a:solidFill>
                <a:latin typeface="Helvetica" charset="0"/>
              </a:rPr>
              <a:t>Some courses are 1 unit. This is equivalent to 60 hours of study and a HSC result out of 50</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Many 1 unit courses are extension courses, enabling 3 or 4 units of a course to be studied.</a:t>
            </a:r>
          </a:p>
          <a:p>
            <a:endParaRPr lang="en-AU" dirty="0"/>
          </a:p>
        </p:txBody>
      </p:sp>
    </p:spTree>
    <p:extLst>
      <p:ext uri="{BB962C8B-B14F-4D97-AF65-F5344CB8AC3E}">
        <p14:creationId xmlns:p14="http://schemas.microsoft.com/office/powerpoint/2010/main" val="322429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7" name="Text Placeholder 2">
            <a:extLst>
              <a:ext uri="{FF2B5EF4-FFF2-40B4-BE49-F238E27FC236}">
                <a16:creationId xmlns:a16="http://schemas.microsoft.com/office/drawing/2014/main" id="{05E91DC7-E897-4382-AEF5-DC09A1D8653E}"/>
              </a:ext>
            </a:extLst>
          </p:cNvPr>
          <p:cNvSpPr txBox="1">
            <a:spLocks/>
          </p:cNvSpPr>
          <p:nvPr/>
        </p:nvSpPr>
        <p:spPr>
          <a:xfrm>
            <a:off x="607016" y="1037737"/>
            <a:ext cx="11167952" cy="451492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11 </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12 units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students must satisfactorily </a:t>
            </a:r>
            <a:r>
              <a:rPr lang="en-US" altLang="en-US" sz="2600" dirty="0">
                <a:solidFill>
                  <a:srgbClr val="C00000"/>
                </a:solidFill>
                <a:latin typeface="Helvetica" charset="0"/>
              </a:rPr>
              <a:t>complete </a:t>
            </a:r>
            <a:r>
              <a:rPr lang="en-US" altLang="en-US" sz="2600" b="0" dirty="0">
                <a:solidFill>
                  <a:srgbClr val="002060"/>
                </a:solidFill>
                <a:latin typeface="Helvetica" charset="0"/>
              </a:rPr>
              <a:t>the Year 11 course before commencing the corresponding Year 12 course</a:t>
            </a:r>
          </a:p>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12</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10 units</a:t>
            </a:r>
          </a:p>
          <a:p>
            <a:endParaRPr lang="en-AU" dirty="0"/>
          </a:p>
        </p:txBody>
      </p:sp>
    </p:spTree>
    <p:extLst>
      <p:ext uri="{BB962C8B-B14F-4D97-AF65-F5344CB8AC3E}">
        <p14:creationId xmlns:p14="http://schemas.microsoft.com/office/powerpoint/2010/main" val="17944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6" name="Text Placeholder 2">
            <a:extLst>
              <a:ext uri="{FF2B5EF4-FFF2-40B4-BE49-F238E27FC236}">
                <a16:creationId xmlns:a16="http://schemas.microsoft.com/office/drawing/2014/main" id="{B1893D66-CEB1-4967-8D7D-5D51580C310F}"/>
              </a:ext>
            </a:extLst>
          </p:cNvPr>
          <p:cNvSpPr txBox="1">
            <a:spLocks/>
          </p:cNvSpPr>
          <p:nvPr/>
        </p:nvSpPr>
        <p:spPr>
          <a:xfrm>
            <a:off x="421485" y="932669"/>
            <a:ext cx="11492219" cy="488664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400" dirty="0">
                <a:solidFill>
                  <a:srgbClr val="002060"/>
                </a:solidFill>
                <a:latin typeface="Helvetica" charset="0"/>
              </a:rPr>
              <a:t>Both the Year 11 and Year 12 pattern of study must include: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2 units of </a:t>
            </a:r>
            <a:r>
              <a:rPr lang="en-US" altLang="en-US" sz="2400" dirty="0">
                <a:solidFill>
                  <a:srgbClr val="C00000"/>
                </a:solidFill>
                <a:latin typeface="Helvetica" charset="0"/>
              </a:rPr>
              <a:t>compulsory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6 units </a:t>
            </a:r>
            <a:r>
              <a:rPr lang="en-US" altLang="en-US" sz="2400" b="0" dirty="0">
                <a:solidFill>
                  <a:srgbClr val="002060"/>
                </a:solidFill>
                <a:latin typeface="Helvetica" charset="0"/>
              </a:rPr>
              <a:t>of Board Developed Courses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3 courses </a:t>
            </a:r>
            <a:r>
              <a:rPr lang="en-US" altLang="en-US" sz="2400" b="0" dirty="0">
                <a:solidFill>
                  <a:srgbClr val="002060"/>
                </a:solidFill>
                <a:latin typeface="Helvetica" charset="0"/>
              </a:rPr>
              <a:t>of </a:t>
            </a:r>
            <a:r>
              <a:rPr lang="en-US" altLang="en-US" sz="2400" dirty="0">
                <a:solidFill>
                  <a:srgbClr val="C00000"/>
                </a:solidFill>
                <a:latin typeface="Helvetica" charset="0"/>
              </a:rPr>
              <a:t>2 units </a:t>
            </a:r>
            <a:r>
              <a:rPr lang="en-US" altLang="en-US" sz="2400" b="0" dirty="0">
                <a:solidFill>
                  <a:srgbClr val="002060"/>
                </a:solidFill>
                <a:latin typeface="Helvetica" charset="0"/>
              </a:rPr>
              <a:t>value or greater</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4 subjects </a:t>
            </a:r>
            <a:r>
              <a:rPr lang="en-US" altLang="en-US" sz="2400" b="0" dirty="0">
                <a:solidFill>
                  <a:srgbClr val="002060"/>
                </a:solidFill>
                <a:latin typeface="Helvetica" charset="0"/>
              </a:rPr>
              <a:t>(including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 maximum of </a:t>
            </a:r>
            <a:r>
              <a:rPr lang="en-US" altLang="en-US" sz="2400" dirty="0">
                <a:solidFill>
                  <a:srgbClr val="C00000"/>
                </a:solidFill>
                <a:latin typeface="Helvetica" charset="0"/>
              </a:rPr>
              <a:t>6 units </a:t>
            </a:r>
            <a:r>
              <a:rPr lang="en-US" altLang="en-US" sz="2400" b="0" dirty="0">
                <a:solidFill>
                  <a:srgbClr val="002060"/>
                </a:solidFill>
                <a:latin typeface="Helvetica" charset="0"/>
              </a:rPr>
              <a:t>of Science may be included in the Year 11 pattern of study </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a:t>
            </a:r>
            <a:r>
              <a:rPr lang="en-US" sz="2400" b="0" dirty="0">
                <a:solidFill>
                  <a:srgbClr val="002060"/>
                </a:solidFill>
                <a:latin typeface="Helvetica" charset="0"/>
              </a:rPr>
              <a:t> maximum of </a:t>
            </a:r>
            <a:r>
              <a:rPr lang="en-US" sz="2400" dirty="0">
                <a:solidFill>
                  <a:srgbClr val="C00000"/>
                </a:solidFill>
                <a:latin typeface="Helvetica" charset="0"/>
              </a:rPr>
              <a:t>7</a:t>
            </a:r>
            <a:r>
              <a:rPr lang="en-US" altLang="en-US" sz="2400" dirty="0">
                <a:solidFill>
                  <a:srgbClr val="C00000"/>
                </a:solidFill>
                <a:latin typeface="Helvetica" charset="0"/>
              </a:rPr>
              <a:t> units </a:t>
            </a:r>
            <a:r>
              <a:rPr lang="en-US" altLang="en-US" sz="2400" b="0" dirty="0">
                <a:solidFill>
                  <a:srgbClr val="002060"/>
                </a:solidFill>
                <a:latin typeface="Helvetica" charset="0"/>
              </a:rPr>
              <a:t>of Science may be included in the Year 12 pattern of study.</a:t>
            </a:r>
            <a:endParaRPr lang="en-AU" sz="2400" b="0" dirty="0">
              <a:solidFill>
                <a:srgbClr val="002060"/>
              </a:solidFill>
              <a:latin typeface="Helvetica" charset="0"/>
            </a:endParaRPr>
          </a:p>
        </p:txBody>
      </p:sp>
    </p:spTree>
    <p:extLst>
      <p:ext uri="{BB962C8B-B14F-4D97-AF65-F5344CB8AC3E}">
        <p14:creationId xmlns:p14="http://schemas.microsoft.com/office/powerpoint/2010/main" val="3100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19"/>
            <a:ext cx="11010859" cy="1155119"/>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 – meeting the minimum standard in literacy and numeracy</a:t>
            </a:r>
          </a:p>
        </p:txBody>
      </p:sp>
      <p:sp>
        <p:nvSpPr>
          <p:cNvPr id="7" name="Text Placeholder 2">
            <a:extLst>
              <a:ext uri="{FF2B5EF4-FFF2-40B4-BE49-F238E27FC236}">
                <a16:creationId xmlns:a16="http://schemas.microsoft.com/office/drawing/2014/main" id="{645D92FD-1D43-4505-B3D9-BC78BE862C5C}"/>
              </a:ext>
            </a:extLst>
          </p:cNvPr>
          <p:cNvSpPr txBox="1">
            <a:spLocks/>
          </p:cNvSpPr>
          <p:nvPr/>
        </p:nvSpPr>
        <p:spPr>
          <a:xfrm>
            <a:off x="437077" y="1717645"/>
            <a:ext cx="10995267" cy="359134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b="0" dirty="0">
                <a:solidFill>
                  <a:srgbClr val="002060"/>
                </a:solidFill>
                <a:latin typeface="Helvetica" charset="0"/>
              </a:rPr>
              <a:t>To be eligible for a HSC students need to demonstrate they have met a minimum standard in literacy and numeracy. </a:t>
            </a:r>
          </a:p>
          <a:p>
            <a:pPr>
              <a:lnSpc>
                <a:spcPct val="100000"/>
              </a:lnSpc>
              <a:spcBef>
                <a:spcPts val="900"/>
              </a:spcBef>
              <a:spcAft>
                <a:spcPts val="450"/>
              </a:spcAft>
              <a:buClr>
                <a:srgbClr val="C00000"/>
              </a:buClr>
              <a:defRPr/>
            </a:pPr>
            <a:r>
              <a:rPr lang="en-AU" sz="2800" b="0" dirty="0">
                <a:solidFill>
                  <a:srgbClr val="002060"/>
                </a:solidFill>
                <a:latin typeface="Helvetica" charset="0"/>
              </a:rPr>
              <a:t> </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US" sz="2800" b="0" dirty="0">
                <a:solidFill>
                  <a:srgbClr val="002060"/>
                </a:solidFill>
                <a:latin typeface="Helvetica" charset="0"/>
              </a:rPr>
              <a:t>Students will show they meet the HSC minimum standard by passing online tests of basic literacy and numeracy skills, which are available for them to sit when they are ready in Year 10, 11 and 12 and after the HSC.</a:t>
            </a:r>
            <a:r>
              <a:rPr lang="en-AU" sz="2800" b="0" dirty="0">
                <a:solidFill>
                  <a:srgbClr val="002060"/>
                </a:solidFill>
                <a:latin typeface="Helvetica" charset="0"/>
              </a:rPr>
              <a:t> </a:t>
            </a:r>
          </a:p>
        </p:txBody>
      </p:sp>
    </p:spTree>
    <p:extLst>
      <p:ext uri="{BB962C8B-B14F-4D97-AF65-F5344CB8AC3E}">
        <p14:creationId xmlns:p14="http://schemas.microsoft.com/office/powerpoint/2010/main" val="2673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About the HSC Minimum Standard online tests</a:t>
            </a:r>
          </a:p>
        </p:txBody>
      </p:sp>
      <p:sp>
        <p:nvSpPr>
          <p:cNvPr id="6" name="Text Placeholder 2">
            <a:extLst>
              <a:ext uri="{FF2B5EF4-FFF2-40B4-BE49-F238E27FC236}">
                <a16:creationId xmlns:a16="http://schemas.microsoft.com/office/drawing/2014/main" id="{85FA39BE-758C-48C9-B9BC-DC0E9CD32464}"/>
              </a:ext>
            </a:extLst>
          </p:cNvPr>
          <p:cNvSpPr txBox="1">
            <a:spLocks/>
          </p:cNvSpPr>
          <p:nvPr/>
        </p:nvSpPr>
        <p:spPr>
          <a:xfrm>
            <a:off x="421485" y="1199530"/>
            <a:ext cx="11534634" cy="450701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spcAft>
                <a:spcPts val="450"/>
              </a:spcAft>
              <a:buClr>
                <a:srgbClr val="C00000"/>
              </a:buClr>
              <a:defRPr/>
            </a:pPr>
            <a:r>
              <a:rPr lang="en-AU" sz="2800" b="0" dirty="0">
                <a:solidFill>
                  <a:srgbClr val="002060"/>
                </a:solidFill>
                <a:latin typeface="Helvetica" charset="0"/>
              </a:rPr>
              <a:t>Students get up to four</a:t>
            </a:r>
            <a:r>
              <a:rPr lang="en-AU" sz="2800" dirty="0">
                <a:solidFill>
                  <a:srgbClr val="002060"/>
                </a:solidFill>
                <a:latin typeface="Helvetica" charset="0"/>
              </a:rPr>
              <a:t> </a:t>
            </a:r>
            <a:r>
              <a:rPr lang="en-AU" sz="2800" b="0" dirty="0">
                <a:solidFill>
                  <a:srgbClr val="002060"/>
                </a:solidFill>
                <a:latin typeface="Helvetica" charset="0"/>
              </a:rPr>
              <a:t>times per year to sit each minimum standard reading, writing or numeracy test. </a:t>
            </a:r>
          </a:p>
          <a:p>
            <a:pPr>
              <a:lnSpc>
                <a:spcPct val="100000"/>
              </a:lnSpc>
              <a:spcBef>
                <a:spcPts val="900"/>
              </a:spcBef>
              <a:spcAft>
                <a:spcPts val="450"/>
              </a:spcAft>
              <a:buClr>
                <a:srgbClr val="C00000"/>
              </a:buClr>
              <a:defRPr/>
            </a:pPr>
            <a:r>
              <a:rPr lang="en-AU" sz="2800" dirty="0">
                <a:solidFill>
                  <a:srgbClr val="002060"/>
                </a:solidFill>
                <a:latin typeface="Helvetica" charset="0"/>
              </a:rPr>
              <a:t>About the tests: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Reading</a:t>
            </a:r>
            <a:r>
              <a:rPr lang="en-AU" sz="2800" b="0" dirty="0">
                <a:solidFill>
                  <a:srgbClr val="002060"/>
                </a:solidFill>
                <a:latin typeface="Helvetica" charset="0"/>
              </a:rPr>
              <a:t>: 45 multiple choice computer adaptive questions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Numeracy</a:t>
            </a:r>
            <a:r>
              <a:rPr lang="en-AU" sz="2800" b="0" dirty="0">
                <a:solidFill>
                  <a:srgbClr val="002060"/>
                </a:solidFill>
                <a:latin typeface="Helvetica" charset="0"/>
              </a:rPr>
              <a:t>: 45 multiple choice computer adaptive questions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Writing</a:t>
            </a:r>
            <a:r>
              <a:rPr lang="en-AU" sz="2800" b="0" dirty="0">
                <a:solidFill>
                  <a:srgbClr val="002060"/>
                </a:solidFill>
                <a:latin typeface="Helvetica" charset="0"/>
              </a:rPr>
              <a:t>: One question based on a visual or text prompt.</a:t>
            </a:r>
          </a:p>
          <a:p>
            <a:pPr>
              <a:lnSpc>
                <a:spcPct val="100000"/>
              </a:lnSpc>
              <a:spcBef>
                <a:spcPts val="900"/>
              </a:spcBef>
              <a:spcAft>
                <a:spcPts val="450"/>
              </a:spcAft>
              <a:buClr>
                <a:srgbClr val="C00000"/>
              </a:buClr>
              <a:defRPr/>
            </a:pPr>
            <a:r>
              <a:rPr lang="en-AU" sz="2800" b="0" dirty="0">
                <a:solidFill>
                  <a:srgbClr val="002060"/>
                </a:solidFill>
                <a:latin typeface="Helvetica" charset="0"/>
              </a:rPr>
              <a:t>Refer to the NESA website for more information and resources for parents, students and schools </a:t>
            </a:r>
          </a:p>
          <a:p>
            <a:pPr marL="457200" indent="-457200">
              <a:lnSpc>
                <a:spcPct val="150000"/>
              </a:lnSpc>
              <a:spcBef>
                <a:spcPts val="900"/>
              </a:spcBef>
              <a:spcAft>
                <a:spcPts val="450"/>
              </a:spcAft>
              <a:buClr>
                <a:srgbClr val="C00000"/>
              </a:buClr>
              <a:buFont typeface="Courier New" panose="02070309020205020404" pitchFamily="49" charset="0"/>
              <a:buChar char="o"/>
              <a:defRPr/>
            </a:pPr>
            <a:endParaRPr lang="en-AU" sz="2800" b="0" dirty="0">
              <a:solidFill>
                <a:srgbClr val="002060"/>
              </a:solidFill>
              <a:latin typeface="Helvetica" charset="0"/>
            </a:endParaRPr>
          </a:p>
          <a:p>
            <a:pPr>
              <a:lnSpc>
                <a:spcPct val="100000"/>
              </a:lnSpc>
            </a:pPr>
            <a:endParaRPr lang="en-AU" sz="1800"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350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Types of HSC courses</a:t>
            </a:r>
          </a:p>
        </p:txBody>
      </p:sp>
      <p:graphicFrame>
        <p:nvGraphicFramePr>
          <p:cNvPr id="7" name="Table 6">
            <a:extLst>
              <a:ext uri="{FF2B5EF4-FFF2-40B4-BE49-F238E27FC236}">
                <a16:creationId xmlns:a16="http://schemas.microsoft.com/office/drawing/2014/main" id="{87445376-FFEB-482B-B417-B30E066391B9}"/>
              </a:ext>
            </a:extLst>
          </p:cNvPr>
          <p:cNvGraphicFramePr>
            <a:graphicFrameLocks noGrp="1"/>
          </p:cNvGraphicFramePr>
          <p:nvPr>
            <p:extLst>
              <p:ext uri="{D42A27DB-BD31-4B8C-83A1-F6EECF244321}">
                <p14:modId xmlns:p14="http://schemas.microsoft.com/office/powerpoint/2010/main" val="813339110"/>
              </p:ext>
            </p:extLst>
          </p:nvPr>
        </p:nvGraphicFramePr>
        <p:xfrm>
          <a:off x="523931" y="1108902"/>
          <a:ext cx="11177739" cy="4549776"/>
        </p:xfrm>
        <a:graphic>
          <a:graphicData uri="http://schemas.openxmlformats.org/drawingml/2006/table">
            <a:tbl>
              <a:tblPr firstRow="1" bandRow="1">
                <a:tableStyleId>{21E4AEA4-8DFA-4A89-87EB-49C32662AFE0}</a:tableStyleId>
              </a:tblPr>
              <a:tblGrid>
                <a:gridCol w="5699244">
                  <a:extLst>
                    <a:ext uri="{9D8B030D-6E8A-4147-A177-3AD203B41FA5}">
                      <a16:colId xmlns:a16="http://schemas.microsoft.com/office/drawing/2014/main" val="20000"/>
                    </a:ext>
                  </a:extLst>
                </a:gridCol>
                <a:gridCol w="5478495">
                  <a:extLst>
                    <a:ext uri="{9D8B030D-6E8A-4147-A177-3AD203B41FA5}">
                      <a16:colId xmlns:a16="http://schemas.microsoft.com/office/drawing/2014/main" val="20001"/>
                    </a:ext>
                  </a:extLst>
                </a:gridCol>
              </a:tblGrid>
              <a:tr h="488283">
                <a:tc>
                  <a:txBody>
                    <a:bodyPr/>
                    <a:lstStyle/>
                    <a:p>
                      <a:pPr algn="ctr"/>
                      <a:r>
                        <a:rPr lang="en-AU" sz="2200" dirty="0">
                          <a:latin typeface="Helvetica" panose="020B0604020202020204" pitchFamily="34" charset="0"/>
                          <a:cs typeface="Helvetica" panose="020B0604020202020204" pitchFamily="34" charset="0"/>
                        </a:rPr>
                        <a:t>Board Developed</a:t>
                      </a:r>
                      <a:r>
                        <a:rPr lang="en-AU" sz="2200" baseline="0" dirty="0">
                          <a:latin typeface="Helvetica" panose="020B0604020202020204" pitchFamily="34" charset="0"/>
                          <a:cs typeface="Helvetica" panose="020B0604020202020204" pitchFamily="34" charset="0"/>
                        </a:rPr>
                        <a: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ctr"/>
                      <a:r>
                        <a:rPr lang="en-AU" sz="2200" dirty="0">
                          <a:latin typeface="Helvetica" panose="020B0604020202020204" pitchFamily="34" charset="0"/>
                          <a:cs typeface="Helvetica" panose="020B0604020202020204" pitchFamily="34" charset="0"/>
                        </a:rPr>
                        <a:t>Board</a:t>
                      </a:r>
                      <a:r>
                        <a:rPr lang="en-AU" sz="2200" baseline="0" dirty="0">
                          <a:latin typeface="Helvetica" panose="020B0604020202020204" pitchFamily="34" charset="0"/>
                          <a:cs typeface="Helvetica" panose="020B0604020202020204" pitchFamily="34" charset="0"/>
                        </a:rPr>
                        <a:t> Endorsed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0"/>
                  </a:ext>
                </a:extLst>
              </a:tr>
              <a:tr h="1752174">
                <a:tc>
                  <a:txBody>
                    <a:bodyPr/>
                    <a:lstStyle/>
                    <a:p>
                      <a:pPr algn="l"/>
                      <a:r>
                        <a:rPr lang="en-AU" sz="2200" dirty="0">
                          <a:latin typeface="Helvetica" panose="020B0604020202020204" pitchFamily="34" charset="0"/>
                          <a:cs typeface="Helvetica" panose="020B0604020202020204" pitchFamily="34" charset="0"/>
                        </a:rPr>
                        <a:t>HSC</a:t>
                      </a:r>
                      <a:r>
                        <a:rPr lang="en-AU" sz="22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22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2200" baseline="0" dirty="0">
                          <a:latin typeface="Helvetica" panose="020B0604020202020204" pitchFamily="34" charset="0"/>
                          <a:cs typeface="Helvetica" panose="020B0604020202020204" pitchFamily="34" charset="0"/>
                        </a:rPr>
                        <a:t>all Life Skills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No HSC examination – school-based</a:t>
                      </a:r>
                      <a:r>
                        <a:rPr lang="en-AU" sz="2200" baseline="0" dirty="0">
                          <a:latin typeface="Helvetica" panose="020B0604020202020204" pitchFamily="34" charset="0"/>
                          <a:cs typeface="Helvetica" panose="020B0604020202020204" pitchFamily="34" charset="0"/>
                        </a:rPr>
                        <a:t> assessment only</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1"/>
                  </a:ext>
                </a:extLst>
              </a:tr>
              <a:tr h="1078849">
                <a:tc>
                  <a:txBody>
                    <a:bodyPr/>
                    <a:lstStyle/>
                    <a:p>
                      <a:pPr algn="l"/>
                      <a:r>
                        <a:rPr lang="en-AU" sz="2200" dirty="0">
                          <a:latin typeface="Helvetica" panose="020B0604020202020204" pitchFamily="34" charset="0"/>
                          <a:cs typeface="Helvetica" panose="020B0604020202020204" pitchFamily="34" charset="0"/>
                        </a:rPr>
                        <a:t>May be included</a:t>
                      </a:r>
                      <a:r>
                        <a:rPr lang="en-AU" sz="2200" baseline="0" dirty="0">
                          <a:latin typeface="Helvetica" panose="020B0604020202020204" pitchFamily="34" charset="0"/>
                          <a:cs typeface="Helvetica" panose="020B0604020202020204" pitchFamily="34" charset="0"/>
                        </a:rPr>
                        <a:t> in the calculation of a student’s Australian Tertiary Admission Rank (ATAR).</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Not included in the calculation</a:t>
                      </a:r>
                      <a:r>
                        <a:rPr lang="en-AU" sz="2200" baseline="0" dirty="0">
                          <a:latin typeface="Helvetica" panose="020B0604020202020204" pitchFamily="34" charset="0"/>
                          <a:cs typeface="Helvetica" panose="020B0604020202020204" pitchFamily="34" charset="0"/>
                        </a:rPr>
                        <a:t> of a student’s Australian Tertiary Admission Rank (ATAR).</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2"/>
                  </a:ext>
                </a:extLst>
              </a:tr>
              <a:tr h="742187">
                <a:tc>
                  <a:txBody>
                    <a:bodyPr/>
                    <a:lstStyle/>
                    <a:p>
                      <a:pPr algn="l"/>
                      <a:r>
                        <a:rPr lang="en-AU" sz="2200" dirty="0">
                          <a:latin typeface="Helvetica" panose="020B0604020202020204" pitchFamily="34" charset="0"/>
                          <a:cs typeface="Helvetica" panose="020B0604020202020204" pitchFamily="34" charset="0"/>
                        </a:rPr>
                        <a:t>Includes some Vocational</a:t>
                      </a:r>
                      <a:r>
                        <a:rPr lang="en-AU" sz="2200" baseline="0" dirty="0">
                          <a:latin typeface="Helvetica" panose="020B0604020202020204" pitchFamily="34" charset="0"/>
                          <a:cs typeface="Helvetica" panose="020B0604020202020204" pitchFamily="34" charset="0"/>
                        </a:rPr>
                        <a:t> Education and Training (VET)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Includes some Vocational</a:t>
                      </a:r>
                      <a:r>
                        <a:rPr lang="en-AU" sz="2200" baseline="0" dirty="0">
                          <a:latin typeface="Helvetica" panose="020B0604020202020204" pitchFamily="34" charset="0"/>
                          <a:cs typeface="Helvetica" panose="020B0604020202020204" pitchFamily="34" charset="0"/>
                        </a:rPr>
                        <a:t> Education and Training (VET)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3"/>
                  </a:ext>
                </a:extLst>
              </a:tr>
              <a:tr h="488283">
                <a:tc>
                  <a:txBody>
                    <a:bodyPr/>
                    <a:lstStyle/>
                    <a:p>
                      <a:pPr algn="l"/>
                      <a:r>
                        <a:rPr lang="en-AU" sz="2200" dirty="0">
                          <a:latin typeface="Helvetica" panose="020B0604020202020204" pitchFamily="34" charset="0"/>
                          <a:cs typeface="Helvetica" panose="020B0604020202020204" pitchFamily="34" charset="0"/>
                        </a:rPr>
                        <a:t>Includes Life Skills courses.</a:t>
                      </a:r>
                    </a:p>
                  </a:txBody>
                  <a:tcPr marL="68580" marR="68580" marT="34290" marB="34290" anchor="ctr"/>
                </a:tc>
                <a:tc>
                  <a:txBody>
                    <a:bodyPr/>
                    <a:lstStyle/>
                    <a:p>
                      <a:pPr algn="l"/>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88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Board Developed Courses and the ATAR</a:t>
            </a:r>
          </a:p>
        </p:txBody>
      </p:sp>
      <p:graphicFrame>
        <p:nvGraphicFramePr>
          <p:cNvPr id="6" name="Table 5">
            <a:extLst>
              <a:ext uri="{FF2B5EF4-FFF2-40B4-BE49-F238E27FC236}">
                <a16:creationId xmlns:a16="http://schemas.microsoft.com/office/drawing/2014/main" id="{59D63800-CA6A-45B7-9AD7-1505D371264D}"/>
              </a:ext>
            </a:extLst>
          </p:cNvPr>
          <p:cNvGraphicFramePr>
            <a:graphicFrameLocks noGrp="1"/>
          </p:cNvGraphicFramePr>
          <p:nvPr>
            <p:extLst>
              <p:ext uri="{D42A27DB-BD31-4B8C-83A1-F6EECF244321}">
                <p14:modId xmlns:p14="http://schemas.microsoft.com/office/powerpoint/2010/main" val="3604079661"/>
              </p:ext>
            </p:extLst>
          </p:nvPr>
        </p:nvGraphicFramePr>
        <p:xfrm>
          <a:off x="519672" y="1036036"/>
          <a:ext cx="10912672" cy="4675652"/>
        </p:xfrm>
        <a:graphic>
          <a:graphicData uri="http://schemas.openxmlformats.org/drawingml/2006/table">
            <a:tbl>
              <a:tblPr firstRow="1" bandRow="1">
                <a:tableStyleId>{21E4AEA4-8DFA-4A89-87EB-49C32662AFE0}</a:tableStyleId>
              </a:tblPr>
              <a:tblGrid>
                <a:gridCol w="5456336">
                  <a:extLst>
                    <a:ext uri="{9D8B030D-6E8A-4147-A177-3AD203B41FA5}">
                      <a16:colId xmlns:a16="http://schemas.microsoft.com/office/drawing/2014/main" val="20000"/>
                    </a:ext>
                  </a:extLst>
                </a:gridCol>
                <a:gridCol w="5456336">
                  <a:extLst>
                    <a:ext uri="{9D8B030D-6E8A-4147-A177-3AD203B41FA5}">
                      <a16:colId xmlns:a16="http://schemas.microsoft.com/office/drawing/2014/main" val="20001"/>
                    </a:ext>
                  </a:extLst>
                </a:gridCol>
              </a:tblGrid>
              <a:tr h="833485">
                <a:tc>
                  <a:txBody>
                    <a:bodyPr/>
                    <a:lstStyle/>
                    <a:p>
                      <a:pPr algn="ctr"/>
                      <a:r>
                        <a:rPr lang="en-AU" sz="2400" dirty="0">
                          <a:latin typeface="Helvetica" panose="020B0604020202020204" pitchFamily="34" charset="0"/>
                          <a:cs typeface="Helvetica" panose="020B0604020202020204" pitchFamily="34" charset="0"/>
                        </a:rPr>
                        <a:t>Category A Courses</a:t>
                      </a:r>
                    </a:p>
                  </a:txBody>
                  <a:tcPr marL="68580" marR="68580" marT="34290" marB="34290" anchor="ctr"/>
                </a:tc>
                <a:tc>
                  <a:txBody>
                    <a:bodyPr/>
                    <a:lstStyle/>
                    <a:p>
                      <a:pPr algn="ctr"/>
                      <a:r>
                        <a:rPr lang="en-AU" sz="2400" dirty="0">
                          <a:latin typeface="Helvetica" panose="020B0604020202020204" pitchFamily="34" charset="0"/>
                          <a:cs typeface="Helvetica" panose="020B0604020202020204" pitchFamily="34" charset="0"/>
                        </a:rPr>
                        <a:t>Category B Courses</a:t>
                      </a:r>
                    </a:p>
                  </a:txBody>
                  <a:tcPr marL="68580" marR="68580" marT="34290" marB="34290" anchor="ctr"/>
                </a:tc>
                <a:extLst>
                  <a:ext uri="{0D108BD9-81ED-4DB2-BD59-A6C34878D82A}">
                    <a16:rowId xmlns:a16="http://schemas.microsoft.com/office/drawing/2014/main" val="10000"/>
                  </a:ext>
                </a:extLst>
              </a:tr>
              <a:tr h="1423025">
                <a:tc>
                  <a:txBody>
                    <a:bodyPr/>
                    <a:lstStyle/>
                    <a:p>
                      <a:r>
                        <a:rPr lang="en-AU" sz="2400" dirty="0">
                          <a:latin typeface="Helvetica" panose="020B0604020202020204" pitchFamily="34" charset="0"/>
                          <a:cs typeface="Helvetica" panose="020B0604020202020204" pitchFamily="34" charset="0"/>
                        </a:rPr>
                        <a:t>May be included in the calculation</a:t>
                      </a:r>
                      <a:r>
                        <a:rPr lang="en-AU" sz="2400" baseline="0" dirty="0">
                          <a:latin typeface="Helvetica" panose="020B0604020202020204" pitchFamily="34" charset="0"/>
                          <a:cs typeface="Helvetica" panose="020B0604020202020204" pitchFamily="34" charset="0"/>
                        </a:rPr>
                        <a:t> of a student’s Australian Tertiary Admission Rank (ATAR)</a:t>
                      </a:r>
                      <a:endParaRPr lang="en-AU" sz="2400" dirty="0">
                        <a:latin typeface="Helvetica" panose="020B0604020202020204" pitchFamily="34" charset="0"/>
                        <a:cs typeface="Helvetica" panose="020B0604020202020204" pitchFamily="34" charset="0"/>
                      </a:endParaRPr>
                    </a:p>
                  </a:txBody>
                  <a:tcPr marL="68580" marR="68580" marT="34290" marB="34290" anchor="ctr"/>
                </a:tc>
                <a:tc>
                  <a:txBody>
                    <a:bodyPr/>
                    <a:lstStyle/>
                    <a:p>
                      <a:r>
                        <a:rPr lang="en-AU" sz="2400" dirty="0">
                          <a:latin typeface="Helvetica" panose="020B0604020202020204" pitchFamily="34" charset="0"/>
                          <a:cs typeface="Helvetica" panose="020B0604020202020204" pitchFamily="34" charset="0"/>
                        </a:rPr>
                        <a:t>No more than 2 units of Category B courses can be included in the calculation of a student’s ATAR</a:t>
                      </a:r>
                    </a:p>
                  </a:txBody>
                  <a:tcPr marL="68580" marR="68580" marT="34290" marB="34290" anchor="ctr"/>
                </a:tc>
                <a:extLst>
                  <a:ext uri="{0D108BD9-81ED-4DB2-BD59-A6C34878D82A}">
                    <a16:rowId xmlns:a16="http://schemas.microsoft.com/office/drawing/2014/main" val="10001"/>
                  </a:ext>
                </a:extLst>
              </a:tr>
              <a:tr h="996117">
                <a:tc>
                  <a:txBody>
                    <a:bodyPr/>
                    <a:lstStyle/>
                    <a:p>
                      <a:r>
                        <a:rPr lang="en-AU" sz="2400" dirty="0">
                          <a:latin typeface="Helvetica" panose="020B0604020202020204" pitchFamily="34" charset="0"/>
                          <a:cs typeface="Helvetica" panose="020B0604020202020204" pitchFamily="34" charset="0"/>
                        </a:rPr>
                        <a:t>Compulsory HSC Examination</a:t>
                      </a:r>
                      <a:r>
                        <a:rPr lang="en-AU" sz="2400" baseline="0" dirty="0">
                          <a:latin typeface="Helvetica" panose="020B0604020202020204" pitchFamily="34" charset="0"/>
                          <a:cs typeface="Helvetica" panose="020B0604020202020204" pitchFamily="34" charset="0"/>
                        </a:rPr>
                        <a:t> for most courses</a:t>
                      </a:r>
                      <a:endParaRPr lang="en-AU" sz="2400" dirty="0">
                        <a:latin typeface="Helvetica" panose="020B0604020202020204" pitchFamily="34" charset="0"/>
                        <a:cs typeface="Helvetica" panose="020B0604020202020204" pitchFamily="34" charset="0"/>
                      </a:endParaRPr>
                    </a:p>
                  </a:txBody>
                  <a:tcPr marL="68580" marR="68580" marT="34290" marB="34290" anchor="ctr"/>
                </a:tc>
                <a:tc>
                  <a:txBody>
                    <a:bodyPr/>
                    <a:lstStyle/>
                    <a:p>
                      <a:r>
                        <a:rPr lang="en-AU" sz="2400" dirty="0">
                          <a:latin typeface="Helvetica" panose="020B0604020202020204" pitchFamily="34" charset="0"/>
                          <a:cs typeface="Helvetica" panose="020B0604020202020204" pitchFamily="34" charset="0"/>
                        </a:rPr>
                        <a:t>Optional HSC examination for some</a:t>
                      </a:r>
                      <a:r>
                        <a:rPr lang="en-AU" sz="2400" baseline="0" dirty="0">
                          <a:latin typeface="Helvetica" panose="020B0604020202020204" pitchFamily="34" charset="0"/>
                          <a:cs typeface="Helvetica" panose="020B0604020202020204" pitchFamily="34" charset="0"/>
                        </a:rPr>
                        <a:t> courses</a:t>
                      </a:r>
                      <a:r>
                        <a:rPr lang="en-AU" sz="2400" dirty="0">
                          <a:latin typeface="Helvetica" panose="020B0604020202020204" pitchFamily="34" charset="0"/>
                          <a:cs typeface="Helvetica" panose="020B0604020202020204" pitchFamily="34" charset="0"/>
                        </a:rPr>
                        <a:t> </a:t>
                      </a:r>
                    </a:p>
                  </a:txBody>
                  <a:tcPr marL="68580" marR="68580" marT="34290" marB="34290" anchor="ctr"/>
                </a:tc>
                <a:extLst>
                  <a:ext uri="{0D108BD9-81ED-4DB2-BD59-A6C34878D82A}">
                    <a16:rowId xmlns:a16="http://schemas.microsoft.com/office/drawing/2014/main" val="10002"/>
                  </a:ext>
                </a:extLst>
              </a:tr>
              <a:tr h="1423025">
                <a:tc>
                  <a:txBody>
                    <a:bodyPr/>
                    <a:lstStyle/>
                    <a:p>
                      <a:endParaRPr lang="en-AU" sz="2400" dirty="0">
                        <a:latin typeface="Helvetica" panose="020B0604020202020204" pitchFamily="34" charset="0"/>
                        <a:cs typeface="Helvetica" panose="020B0604020202020204" pitchFamily="34" charset="0"/>
                      </a:endParaRPr>
                    </a:p>
                  </a:txBody>
                  <a:tcPr marL="68580" marR="68580" marT="34290" marB="34290" anchor="ctr"/>
                </a:tc>
                <a:tc>
                  <a:txBody>
                    <a:bodyPr/>
                    <a:lstStyle/>
                    <a:p>
                      <a:r>
                        <a:rPr lang="en-AU" sz="2400" dirty="0">
                          <a:latin typeface="Helvetica" panose="020B0604020202020204" pitchFamily="34" charset="0"/>
                          <a:cs typeface="Helvetica" panose="020B0604020202020204" pitchFamily="34" charset="0"/>
                        </a:rPr>
                        <a:t>Include VET Curriculum Framework courses</a:t>
                      </a:r>
                      <a:r>
                        <a:rPr lang="en-AU" sz="2400" baseline="0" dirty="0">
                          <a:latin typeface="Helvetica" panose="020B0604020202020204" pitchFamily="34" charset="0"/>
                          <a:cs typeface="Helvetica" panose="020B0604020202020204" pitchFamily="34" charset="0"/>
                        </a:rPr>
                        <a:t> and have compulsory work placement. </a:t>
                      </a:r>
                      <a:endParaRPr lang="en-AU" sz="24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92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054" y="1351508"/>
            <a:ext cx="11054080" cy="4078039"/>
          </a:xfrm>
          <a:prstGeom prst="rect">
            <a:avLst/>
          </a:prstGeom>
        </p:spPr>
        <p:txBody>
          <a:bodyPr wrap="square">
            <a:spAutoFit/>
          </a:bodyPr>
          <a:lstStyle/>
          <a:p>
            <a:pPr marL="241294"/>
            <a:r>
              <a:rPr lang="en-AU" sz="2800" dirty="0">
                <a:solidFill>
                  <a:srgbClr val="002060"/>
                </a:solidFill>
                <a:latin typeface="Helvetica" charset="0"/>
              </a:rPr>
              <a:t>Students must: </a:t>
            </a:r>
            <a:endParaRPr lang="en-AU" sz="2800" dirty="0">
              <a:latin typeface="Helvetica" panose="020B0604020202020204" pitchFamily="34" charset="0"/>
              <a:cs typeface="Helvetica" panose="020B0604020202020204" pitchFamily="34" charset="0"/>
            </a:endParaRP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follow</a:t>
            </a:r>
            <a:r>
              <a:rPr lang="en-AU" sz="2800" dirty="0">
                <a:solidFill>
                  <a:srgbClr val="002060"/>
                </a:solidFill>
                <a:latin typeface="Helvetica" charset="0"/>
              </a:rPr>
              <a:t> the course developed or endorsed by NESA</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apply themselves </a:t>
            </a:r>
            <a:r>
              <a:rPr lang="en-AU" sz="2800" dirty="0">
                <a:solidFill>
                  <a:srgbClr val="002060"/>
                </a:solidFill>
                <a:latin typeface="Helvetica" charset="0"/>
              </a:rPr>
              <a:t>with diligence and sustained effort to the set task and experiences provided in the course by the school; and </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achieve</a:t>
            </a:r>
            <a:r>
              <a:rPr lang="en-AU" sz="2800" dirty="0">
                <a:solidFill>
                  <a:srgbClr val="002060"/>
                </a:solidFill>
                <a:latin typeface="Helvetica" charset="0"/>
              </a:rPr>
              <a:t> some or all of the course outcomes </a:t>
            </a:r>
            <a:br>
              <a:rPr lang="en-AU" sz="2800" dirty="0">
                <a:solidFill>
                  <a:srgbClr val="002060"/>
                </a:solidFill>
                <a:latin typeface="Helvetica" charset="0"/>
              </a:rPr>
            </a:br>
            <a:endParaRPr lang="en-AU" sz="2800" dirty="0">
              <a:solidFill>
                <a:srgbClr val="002060"/>
              </a:solidFill>
              <a:latin typeface="Helvetica" charset="0"/>
            </a:endParaRPr>
          </a:p>
          <a:p>
            <a:pPr marL="241294"/>
            <a:r>
              <a:rPr lang="en-AU" sz="2800" dirty="0">
                <a:solidFill>
                  <a:srgbClr val="002060"/>
                </a:solidFill>
                <a:latin typeface="Helvetica" charset="0"/>
              </a:rPr>
              <a:t>VET Board Developed Courses require students to complete </a:t>
            </a:r>
            <a:r>
              <a:rPr lang="en-AU" sz="2800" b="1" dirty="0">
                <a:solidFill>
                  <a:srgbClr val="C00000"/>
                </a:solidFill>
                <a:latin typeface="Helvetica" charset="0"/>
              </a:rPr>
              <a:t>mandatory work placement</a:t>
            </a:r>
            <a:r>
              <a:rPr lang="en-AU" sz="2800" dirty="0">
                <a:solidFill>
                  <a:srgbClr val="002060"/>
                </a:solidFill>
                <a:latin typeface="Helvetica" charset="0"/>
              </a:rPr>
              <a:t>.</a:t>
            </a:r>
            <a:endParaRPr lang="en-US" sz="2800" dirty="0">
              <a:solidFill>
                <a:srgbClr val="002060"/>
              </a:solidFill>
              <a:latin typeface="Helvetica" charset="0"/>
            </a:endParaRPr>
          </a:p>
        </p:txBody>
      </p:sp>
      <p:sp>
        <p:nvSpPr>
          <p:cNvPr id="5" name="Text Placeholder 3">
            <a:extLst>
              <a:ext uri="{FF2B5EF4-FFF2-40B4-BE49-F238E27FC236}">
                <a16:creationId xmlns:a16="http://schemas.microsoft.com/office/drawing/2014/main" id="{3FC66B82-5B75-2E4E-965C-F97305AF986E}"/>
              </a:ext>
            </a:extLst>
          </p:cNvPr>
          <p:cNvSpPr txBox="1">
            <a:spLocks/>
          </p:cNvSpPr>
          <p:nvPr/>
        </p:nvSpPr>
        <p:spPr>
          <a:xfrm>
            <a:off x="616459" y="67479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0377BEC3-3B89-4FEE-A578-2AB3F924E9D1}"/>
              </a:ext>
            </a:extLst>
          </p:cNvPr>
          <p:cNvSpPr>
            <a:spLocks noGrp="1"/>
          </p:cNvSpPr>
          <p:nvPr>
            <p:ph type="title"/>
          </p:nvPr>
        </p:nvSpPr>
        <p:spPr>
          <a:xfrm>
            <a:off x="593275" y="553913"/>
            <a:ext cx="11010859" cy="498598"/>
          </a:xfrm>
        </p:spPr>
        <p:txBody>
          <a:bodyPr/>
          <a:lstStyle/>
          <a:p>
            <a:r>
              <a:rPr lang="en-AU" dirty="0"/>
              <a:t>Satisfactory completion of a Course</a:t>
            </a:r>
          </a:p>
        </p:txBody>
      </p:sp>
      <p:sp>
        <p:nvSpPr>
          <p:cNvPr id="3" name="Footer Placeholder 2">
            <a:extLst>
              <a:ext uri="{FF2B5EF4-FFF2-40B4-BE49-F238E27FC236}">
                <a16:creationId xmlns:a16="http://schemas.microsoft.com/office/drawing/2014/main" id="{9E9C3EF3-5F47-48BC-B370-ACA3A46D4392}"/>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62239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74619"/>
            <a:ext cx="11054080" cy="3908762"/>
          </a:xfrm>
          <a:prstGeom prst="rect">
            <a:avLst/>
          </a:prstGeom>
        </p:spPr>
        <p:txBody>
          <a:bodyPr wrap="square">
            <a:spAutoFit/>
          </a:bodyPr>
          <a:lstStyle/>
          <a:p>
            <a:pPr marL="241294"/>
            <a:r>
              <a:rPr lang="en-AU" sz="2800" dirty="0">
                <a:solidFill>
                  <a:srgbClr val="002060"/>
                </a:solidFill>
                <a:latin typeface="Helvetica" charset="0"/>
              </a:rPr>
              <a:t>Students must: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complete HSC assessment tasks that contribute</a:t>
            </a:r>
            <a:r>
              <a:rPr lang="en-AU" sz="2800" b="1" dirty="0">
                <a:solidFill>
                  <a:srgbClr val="C00000"/>
                </a:solidFill>
                <a:latin typeface="Helvetica" charset="0"/>
              </a:rPr>
              <a:t> in excess of 50 per cent</a:t>
            </a:r>
            <a:r>
              <a:rPr lang="en-AU" sz="2800" dirty="0">
                <a:solidFill>
                  <a:srgbClr val="002060"/>
                </a:solidFill>
                <a:latin typeface="Helvetica" charset="0"/>
              </a:rPr>
              <a:t> of available marks in courses where internal assessment marks are submitted; and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sit for and make a </a:t>
            </a:r>
            <a:r>
              <a:rPr lang="en-AU" sz="2800" b="1" dirty="0">
                <a:solidFill>
                  <a:srgbClr val="C00000"/>
                </a:solidFill>
                <a:latin typeface="Helvetica" charset="0"/>
              </a:rPr>
              <a:t>serious attempt </a:t>
            </a:r>
            <a:r>
              <a:rPr lang="en-AU" sz="2800" dirty="0">
                <a:solidFill>
                  <a:srgbClr val="002060"/>
                </a:solidFill>
                <a:latin typeface="Helvetica" charset="0"/>
              </a:rPr>
              <a:t>at any requisite Higher School Certificate examinations for a course</a:t>
            </a:r>
            <a:br>
              <a:rPr lang="en-AU" sz="2400" dirty="0">
                <a:latin typeface="Arial" panose="020B0604020202020204" pitchFamily="34" charset="0"/>
                <a:cs typeface="Arial" panose="020B0604020202020204" pitchFamily="34" charset="0"/>
              </a:rPr>
            </a:br>
            <a:endParaRPr lang="en-AU" sz="2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304800" y="579266"/>
            <a:ext cx="11582400" cy="498598"/>
          </a:xfrm>
        </p:spPr>
        <p:txBody>
          <a:bodyPr/>
          <a:lstStyle/>
          <a:p>
            <a:r>
              <a:rPr lang="en-AU" dirty="0"/>
              <a:t>Additional completion requirements for HSC courses</a:t>
            </a:r>
          </a:p>
        </p:txBody>
      </p:sp>
      <p:sp>
        <p:nvSpPr>
          <p:cNvPr id="3" name="Footer Placeholder 2">
            <a:extLst>
              <a:ext uri="{FF2B5EF4-FFF2-40B4-BE49-F238E27FC236}">
                <a16:creationId xmlns:a16="http://schemas.microsoft.com/office/drawing/2014/main" id="{0492B715-9B2B-4639-84DA-57A4DCCD730C}"/>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540526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r>
              <a:rPr lang="en-GB" dirty="0"/>
              <a:t>Purpose of this presentation</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F6E100A9-75AB-4A05-8F0B-FF9C5100920B}"/>
              </a:ext>
            </a:extLst>
          </p:cNvPr>
          <p:cNvSpPr txBox="1">
            <a:spLocks/>
          </p:cNvSpPr>
          <p:nvPr/>
        </p:nvSpPr>
        <p:spPr>
          <a:xfrm>
            <a:off x="1104900" y="1906064"/>
            <a:ext cx="9982200" cy="2944232"/>
          </a:xfrm>
          <a:prstGeom prst="rect">
            <a:avLst/>
          </a:prstGeom>
        </p:spPr>
        <p:txBody>
          <a:bodyPr anchor="ct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3200" dirty="0">
                <a:latin typeface="Helvetica" panose="020B0604020202020204" pitchFamily="34" charset="0"/>
                <a:cs typeface="Helvetica" panose="020B0604020202020204" pitchFamily="34" charset="0"/>
              </a:rPr>
              <a:t>This presentation has been developed to assist schools to provide relevant NSW Education Standards Authority (NESA) information to Year 10 students and their parents/caregivers.</a:t>
            </a:r>
          </a:p>
        </p:txBody>
      </p:sp>
    </p:spTree>
    <p:extLst>
      <p:ext uri="{BB962C8B-B14F-4D97-AF65-F5344CB8AC3E}">
        <p14:creationId xmlns:p14="http://schemas.microsoft.com/office/powerpoint/2010/main" val="6364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566014"/>
            <a:ext cx="11582400" cy="498598"/>
          </a:xfrm>
        </p:spPr>
        <p:txBody>
          <a:bodyPr/>
          <a:lstStyle/>
          <a:p>
            <a:r>
              <a:rPr lang="en-AU" dirty="0"/>
              <a:t>Confirmation of Entry</a:t>
            </a:r>
          </a:p>
        </p:txBody>
      </p:sp>
      <p:sp>
        <p:nvSpPr>
          <p:cNvPr id="5" name="Text Placeholder 2">
            <a:extLst>
              <a:ext uri="{FF2B5EF4-FFF2-40B4-BE49-F238E27FC236}">
                <a16:creationId xmlns:a16="http://schemas.microsoft.com/office/drawing/2014/main" id="{9FDFA69F-E089-4D62-82E0-9EEB99E076D9}"/>
              </a:ext>
            </a:extLst>
          </p:cNvPr>
          <p:cNvSpPr txBox="1">
            <a:spLocks/>
          </p:cNvSpPr>
          <p:nvPr/>
        </p:nvSpPr>
        <p:spPr>
          <a:xfrm>
            <a:off x="484117" y="1364974"/>
            <a:ext cx="11310318" cy="435996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pPr>
            <a:r>
              <a:rPr lang="en-AU" altLang="en-US" sz="2800" dirty="0">
                <a:solidFill>
                  <a:srgbClr val="002060"/>
                </a:solidFill>
                <a:latin typeface="Helvetica" charset="0"/>
              </a:rPr>
              <a:t>Students will receive a </a:t>
            </a:r>
            <a:r>
              <a:rPr lang="en-AU" altLang="en-US" sz="2800" b="1" dirty="0">
                <a:solidFill>
                  <a:srgbClr val="C00000"/>
                </a:solidFill>
                <a:latin typeface="Helvetica" charset="0"/>
              </a:rPr>
              <a:t>NESA Confirmation of Entry </a:t>
            </a:r>
            <a:r>
              <a:rPr lang="en-AU" altLang="en-US" sz="2800" dirty="0">
                <a:solidFill>
                  <a:srgbClr val="002060"/>
                </a:solidFill>
                <a:latin typeface="Helvetica" charset="0"/>
              </a:rPr>
              <a:t>from the school. </a:t>
            </a:r>
          </a:p>
          <a:p>
            <a:pPr lvl="1">
              <a:spcBef>
                <a:spcPct val="0"/>
              </a:spcBef>
            </a:pPr>
            <a:r>
              <a:rPr lang="en-AU" altLang="en-US" sz="2800" dirty="0">
                <a:solidFill>
                  <a:srgbClr val="002060"/>
                </a:solidFill>
                <a:latin typeface="Helvetica" charset="0"/>
              </a:rPr>
              <a:t>Before signing the Confirmation of Entry each year (Years 10, 11 and 12) students should check that they are:</a:t>
            </a:r>
          </a:p>
          <a:p>
            <a:pPr marL="600075" lvl="2" indent="-257175">
              <a:lnSpc>
                <a:spcPct val="100000"/>
              </a:lnSpc>
              <a:spcBef>
                <a:spcPct val="0"/>
              </a:spcBef>
            </a:pPr>
            <a:r>
              <a:rPr lang="en-AU" altLang="en-US" sz="2800" dirty="0">
                <a:solidFill>
                  <a:srgbClr val="002060"/>
                </a:solidFill>
                <a:latin typeface="Helvetica" charset="0"/>
              </a:rPr>
              <a:t>enrolled in the correct courses</a:t>
            </a:r>
          </a:p>
          <a:p>
            <a:pPr marL="600075" lvl="2" indent="-257175">
              <a:lnSpc>
                <a:spcPct val="100000"/>
              </a:lnSpc>
              <a:spcBef>
                <a:spcPct val="0"/>
              </a:spcBef>
            </a:pPr>
            <a:r>
              <a:rPr lang="en-AU" altLang="en-US" sz="2800" dirty="0">
                <a:solidFill>
                  <a:srgbClr val="002060"/>
                </a:solidFill>
                <a:latin typeface="Helvetica" charset="0"/>
              </a:rPr>
              <a:t>eligible for:</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10: Record of School Achievement </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11: Stage 6 Preliminary</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12: HSC</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the ATAR (if applicable)</a:t>
            </a:r>
          </a:p>
          <a:p>
            <a:endParaRPr lang="en-AU" sz="2800" dirty="0"/>
          </a:p>
        </p:txBody>
      </p:sp>
      <p:sp>
        <p:nvSpPr>
          <p:cNvPr id="3" name="Footer Placeholder 2">
            <a:extLst>
              <a:ext uri="{FF2B5EF4-FFF2-40B4-BE49-F238E27FC236}">
                <a16:creationId xmlns:a16="http://schemas.microsoft.com/office/drawing/2014/main" id="{0A11640C-91AC-4306-A06B-325832316A59}"/>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6618856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All My Own Work</a:t>
            </a:r>
          </a:p>
        </p:txBody>
      </p:sp>
      <p:sp>
        <p:nvSpPr>
          <p:cNvPr id="4" name="Text Placeholder 2">
            <a:extLst>
              <a:ext uri="{FF2B5EF4-FFF2-40B4-BE49-F238E27FC236}">
                <a16:creationId xmlns:a16="http://schemas.microsoft.com/office/drawing/2014/main" id="{3EB0E960-E261-4509-A3B4-6125B8AB71E7}"/>
              </a:ext>
            </a:extLst>
          </p:cNvPr>
          <p:cNvSpPr txBox="1">
            <a:spLocks/>
          </p:cNvSpPr>
          <p:nvPr/>
        </p:nvSpPr>
        <p:spPr>
          <a:xfrm>
            <a:off x="484117" y="1233269"/>
            <a:ext cx="10725068" cy="439146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ct val="0"/>
              </a:spcBef>
              <a:spcAft>
                <a:spcPts val="450"/>
              </a:spcAft>
            </a:pPr>
            <a:r>
              <a:rPr lang="en-AU" altLang="en-US" sz="2800" b="1" i="1" dirty="0">
                <a:solidFill>
                  <a:srgbClr val="002060"/>
                </a:solidFill>
                <a:latin typeface="Helvetica" charset="0"/>
              </a:rPr>
              <a:t>HSC: All My Own Work </a:t>
            </a:r>
            <a:r>
              <a:rPr lang="en-AU" altLang="en-US" sz="2800" dirty="0">
                <a:solidFill>
                  <a:srgbClr val="002060"/>
                </a:solidFill>
                <a:latin typeface="Helvetica" charset="0"/>
              </a:rPr>
              <a:t>is a </a:t>
            </a:r>
            <a:r>
              <a:rPr lang="en-AU" altLang="en-US" sz="2800" b="1" dirty="0">
                <a:solidFill>
                  <a:srgbClr val="C00000"/>
                </a:solidFill>
                <a:latin typeface="Helvetica" charset="0"/>
              </a:rPr>
              <a:t>mandatory</a:t>
            </a:r>
            <a:r>
              <a:rPr lang="en-AU" altLang="en-US" sz="2800" dirty="0">
                <a:solidFill>
                  <a:srgbClr val="002060"/>
                </a:solidFill>
                <a:latin typeface="Helvetica" charset="0"/>
              </a:rPr>
              <a:t> program designed to help HSC students to follow the principles and practices of good scholarship.</a:t>
            </a:r>
          </a:p>
          <a:p>
            <a:pPr lvl="1">
              <a:lnSpc>
                <a:spcPct val="100000"/>
              </a:lnSpc>
              <a:spcBef>
                <a:spcPct val="0"/>
              </a:spcBef>
              <a:spcAft>
                <a:spcPts val="450"/>
              </a:spcAft>
            </a:pPr>
            <a:r>
              <a:rPr lang="en-AU" altLang="en-US" sz="2800" dirty="0">
                <a:solidFill>
                  <a:srgbClr val="002060"/>
                </a:solidFill>
                <a:latin typeface="Helvetica" charset="0"/>
              </a:rPr>
              <a:t>It consists of five modules: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Scholarship Principles and Practices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Acknowledging Sources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Plagiarism</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Copyright</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Working with Others</a:t>
            </a:r>
          </a:p>
          <a:p>
            <a:endParaRPr lang="en-AU" sz="2800" dirty="0"/>
          </a:p>
        </p:txBody>
      </p:sp>
      <p:sp>
        <p:nvSpPr>
          <p:cNvPr id="3" name="Footer Placeholder 2">
            <a:extLst>
              <a:ext uri="{FF2B5EF4-FFF2-40B4-BE49-F238E27FC236}">
                <a16:creationId xmlns:a16="http://schemas.microsoft.com/office/drawing/2014/main" id="{01CBC22C-DC58-465D-83C8-610921783AE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047385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2741687"/>
            <a:ext cx="10996162" cy="1218795"/>
          </a:xfrm>
        </p:spPr>
        <p:txBody>
          <a:bodyPr/>
          <a:lstStyle/>
          <a:p>
            <a:r>
              <a:rPr lang="en-GB" sz="4400" b="1" dirty="0"/>
              <a:t>Features of some courses in Key Learning Areas (KLA’s)</a:t>
            </a:r>
          </a:p>
        </p:txBody>
      </p:sp>
    </p:spTree>
    <p:extLst>
      <p:ext uri="{BB962C8B-B14F-4D97-AF65-F5344CB8AC3E}">
        <p14:creationId xmlns:p14="http://schemas.microsoft.com/office/powerpoint/2010/main" val="25532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English – Year 11</a:t>
            </a:r>
          </a:p>
        </p:txBody>
      </p:sp>
      <p:sp>
        <p:nvSpPr>
          <p:cNvPr id="5" name="Text Placeholder 2">
            <a:extLst>
              <a:ext uri="{FF2B5EF4-FFF2-40B4-BE49-F238E27FC236}">
                <a16:creationId xmlns:a16="http://schemas.microsoft.com/office/drawing/2014/main" id="{E44A4106-4699-4CAE-8205-83C3F909E338}"/>
              </a:ext>
            </a:extLst>
          </p:cNvPr>
          <p:cNvSpPr txBox="1">
            <a:spLocks/>
          </p:cNvSpPr>
          <p:nvPr/>
        </p:nvSpPr>
        <p:spPr>
          <a:xfrm>
            <a:off x="484117" y="1275193"/>
            <a:ext cx="11117691" cy="384014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English </a:t>
            </a:r>
            <a:r>
              <a:rPr lang="en-AU" altLang="en-US" sz="2800" dirty="0">
                <a:solidFill>
                  <a:srgbClr val="002060"/>
                </a:solidFill>
                <a:latin typeface="Helvetica" charset="0"/>
              </a:rPr>
              <a:t>Advanced</a:t>
            </a:r>
            <a:r>
              <a:rPr lang="en-AU" altLang="en-US" sz="2800" b="0" dirty="0">
                <a:solidFill>
                  <a:srgbClr val="002060"/>
                </a:solidFill>
                <a:latin typeface="Helvetica" charset="0"/>
              </a:rPr>
              <a:t>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1</a:t>
            </a:r>
            <a:r>
              <a:rPr lang="en-AU" altLang="en-US" sz="2800" dirty="0">
                <a:solidFill>
                  <a:srgbClr val="002060"/>
                </a:solidFill>
                <a:latin typeface="Helvetica" charset="0"/>
              </a:rPr>
              <a:t> (must be studied with Advanced)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Standard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EAL/D</a:t>
            </a:r>
            <a:r>
              <a:rPr lang="en-AU" altLang="en-US" sz="2800" b="0" dirty="0">
                <a:solidFill>
                  <a:srgbClr val="002060"/>
                </a:solidFill>
                <a:latin typeface="Helvetica" charset="0"/>
              </a:rPr>
              <a:t> (English as an additional language or dialect)</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Studies</a:t>
            </a:r>
          </a:p>
        </p:txBody>
      </p:sp>
      <p:sp>
        <p:nvSpPr>
          <p:cNvPr id="3" name="Footer Placeholder 2">
            <a:extLst>
              <a:ext uri="{FF2B5EF4-FFF2-40B4-BE49-F238E27FC236}">
                <a16:creationId xmlns:a16="http://schemas.microsoft.com/office/drawing/2014/main" id="{57DBC182-54A9-4639-A873-669569210330}"/>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893818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English – Year 12</a:t>
            </a:r>
          </a:p>
        </p:txBody>
      </p:sp>
      <p:sp>
        <p:nvSpPr>
          <p:cNvPr id="5" name="Text Placeholder 2">
            <a:extLst>
              <a:ext uri="{FF2B5EF4-FFF2-40B4-BE49-F238E27FC236}">
                <a16:creationId xmlns:a16="http://schemas.microsoft.com/office/drawing/2014/main" id="{E44A4106-4699-4CAE-8205-83C3F909E338}"/>
              </a:ext>
            </a:extLst>
          </p:cNvPr>
          <p:cNvSpPr txBox="1">
            <a:spLocks/>
          </p:cNvSpPr>
          <p:nvPr/>
        </p:nvSpPr>
        <p:spPr>
          <a:xfrm>
            <a:off x="484117" y="1275193"/>
            <a:ext cx="11117691" cy="417145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English </a:t>
            </a:r>
            <a:r>
              <a:rPr lang="en-AU" altLang="en-US" sz="2800" dirty="0">
                <a:solidFill>
                  <a:srgbClr val="002060"/>
                </a:solidFill>
                <a:latin typeface="Helvetica" charset="0"/>
              </a:rPr>
              <a:t>Advanced</a:t>
            </a:r>
            <a:r>
              <a:rPr lang="en-AU" altLang="en-US" sz="2800" b="0" dirty="0">
                <a:solidFill>
                  <a:srgbClr val="002060"/>
                </a:solidFill>
                <a:latin typeface="Helvetica" charset="0"/>
              </a:rPr>
              <a:t>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1</a:t>
            </a:r>
            <a:r>
              <a:rPr lang="en-AU" altLang="en-US" sz="2800" dirty="0">
                <a:solidFill>
                  <a:srgbClr val="002060"/>
                </a:solidFill>
                <a:latin typeface="Helvetica" charset="0"/>
              </a:rPr>
              <a:t> (must be studied with Advanced)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2</a:t>
            </a:r>
            <a:r>
              <a:rPr lang="en-AU" altLang="en-US" sz="2800" dirty="0">
                <a:solidFill>
                  <a:srgbClr val="002060"/>
                </a:solidFill>
                <a:latin typeface="Helvetica" charset="0"/>
              </a:rPr>
              <a:t> (must be studied with Extension 1)</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Standard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EAL/D</a:t>
            </a:r>
            <a:r>
              <a:rPr lang="en-AU" altLang="en-US" sz="2800" b="0" dirty="0">
                <a:solidFill>
                  <a:srgbClr val="002060"/>
                </a:solidFill>
                <a:latin typeface="Helvetica" charset="0"/>
              </a:rPr>
              <a:t> (English as an additional language or dialect)</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Studies</a:t>
            </a:r>
          </a:p>
        </p:txBody>
      </p:sp>
      <p:sp>
        <p:nvSpPr>
          <p:cNvPr id="3" name="Footer Placeholder 2">
            <a:extLst>
              <a:ext uri="{FF2B5EF4-FFF2-40B4-BE49-F238E27FC236}">
                <a16:creationId xmlns:a16="http://schemas.microsoft.com/office/drawing/2014/main" id="{551BE9A7-9B40-47FD-B7E7-448127327AD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11992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Creative Arts – Year 11 and Year 12 </a:t>
            </a:r>
          </a:p>
        </p:txBody>
      </p:sp>
      <p:sp>
        <p:nvSpPr>
          <p:cNvPr id="3" name="Rectangle 1">
            <a:extLst>
              <a:ext uri="{FF2B5EF4-FFF2-40B4-BE49-F238E27FC236}">
                <a16:creationId xmlns:a16="http://schemas.microsoft.com/office/drawing/2014/main" id="{336EB380-E367-4C27-A352-00C60AD8C7C0}"/>
              </a:ext>
            </a:extLst>
          </p:cNvPr>
          <p:cNvSpPr txBox="1">
            <a:spLocks noChangeArrowheads="1"/>
          </p:cNvSpPr>
          <p:nvPr/>
        </p:nvSpPr>
        <p:spPr bwMode="auto">
          <a:xfrm>
            <a:off x="484117" y="1125116"/>
            <a:ext cx="11108416"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Dance</a:t>
            </a:r>
            <a:r>
              <a:rPr lang="en-US" altLang="en-US" sz="2800" b="0" i="1" dirty="0">
                <a:solidFill>
                  <a:srgbClr val="002060"/>
                </a:solidFill>
                <a:latin typeface="Helvetica" panose="020B0604020202020204" pitchFamily="34" charset="0"/>
                <a:cs typeface="Helvetica" panose="020B0604020202020204" pitchFamily="34" charset="0"/>
              </a:rPr>
              <a:t> </a:t>
            </a:r>
            <a:endParaRPr lang="en-US" altLang="en-US" sz="2800" b="0" dirty="0">
              <a:solidFill>
                <a:srgbClr val="002060"/>
              </a:solidFill>
              <a:latin typeface="Helvetica" panose="020B0604020202020204" pitchFamily="34" charset="0"/>
              <a:cs typeface="Helvetica" panose="020B0604020202020204" pitchFamily="34" charset="0"/>
            </a:endParaRP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Drama</a:t>
            </a:r>
            <a:r>
              <a:rPr lang="en-US" altLang="en-US" sz="2800" b="0" i="1" dirty="0">
                <a:solidFill>
                  <a:srgbClr val="002060"/>
                </a:solidFill>
                <a:latin typeface="Helvetica" panose="020B0604020202020204" pitchFamily="34" charset="0"/>
                <a:cs typeface="Helvetica" panose="020B0604020202020204" pitchFamily="34" charset="0"/>
              </a:rPr>
              <a:t> </a:t>
            </a:r>
            <a:endParaRPr lang="en-US" altLang="en-US" sz="2800" b="0" dirty="0">
              <a:solidFill>
                <a:srgbClr val="002060"/>
              </a:solidFill>
              <a:latin typeface="Helvetica" panose="020B0604020202020204" pitchFamily="34" charset="0"/>
              <a:cs typeface="Helvetica" panose="020B0604020202020204" pitchFamily="34" charset="0"/>
            </a:endParaRP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Music 1</a:t>
            </a:r>
            <a:r>
              <a:rPr lang="en-US" altLang="en-US" sz="2800" b="0" i="1" dirty="0">
                <a:solidFill>
                  <a:srgbClr val="002060"/>
                </a:solidFill>
                <a:latin typeface="Helvetica" panose="020B0604020202020204" pitchFamily="34" charset="0"/>
                <a:cs typeface="Helvetica" panose="020B0604020202020204" pitchFamily="34" charset="0"/>
              </a:rPr>
              <a:t> </a:t>
            </a:r>
            <a:r>
              <a:rPr lang="en-US" altLang="en-US" sz="2800" b="0" dirty="0">
                <a:solidFill>
                  <a:srgbClr val="002060"/>
                </a:solidFill>
                <a:latin typeface="Helvetica" panose="020B0604020202020204" pitchFamily="34" charset="0"/>
                <a:cs typeface="Helvetica" panose="020B0604020202020204" pitchFamily="34" charset="0"/>
              </a:rPr>
              <a:t>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Music 2</a:t>
            </a:r>
            <a:r>
              <a:rPr lang="en-US" altLang="en-US" sz="2800" b="0" i="1" dirty="0">
                <a:solidFill>
                  <a:srgbClr val="002060"/>
                </a:solidFill>
                <a:latin typeface="Helvetica" panose="020B0604020202020204" pitchFamily="34" charset="0"/>
                <a:cs typeface="Helvetica" panose="020B0604020202020204" pitchFamily="34" charset="0"/>
              </a:rPr>
              <a:t>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Visual Arts</a:t>
            </a:r>
          </a:p>
        </p:txBody>
      </p:sp>
      <p:sp>
        <p:nvSpPr>
          <p:cNvPr id="4" name="Footer Placeholder 3">
            <a:extLst>
              <a:ext uri="{FF2B5EF4-FFF2-40B4-BE49-F238E27FC236}">
                <a16:creationId xmlns:a16="http://schemas.microsoft.com/office/drawing/2014/main" id="{68EF556E-B74F-4C00-B604-A6947E7806BC}"/>
              </a:ext>
            </a:extLst>
          </p:cNvPr>
          <p:cNvSpPr>
            <a:spLocks noGrp="1"/>
          </p:cNvSpPr>
          <p:nvPr>
            <p:ph type="ftr" sz="quarter" idx="3"/>
          </p:nvPr>
        </p:nvSpPr>
        <p:spPr/>
        <p:txBody>
          <a:bodyPr/>
          <a:lstStyle/>
          <a:p>
            <a:r>
              <a:rPr lang="en-AU"/>
              <a:t>Year 10 Subject Selection for Stage 6</a:t>
            </a:r>
            <a:endParaRPr lang="en-GB" dirty="0"/>
          </a:p>
        </p:txBody>
      </p:sp>
      <p:sp>
        <p:nvSpPr>
          <p:cNvPr id="6" name="TextBox 5">
            <a:extLst>
              <a:ext uri="{FF2B5EF4-FFF2-40B4-BE49-F238E27FC236}">
                <a16:creationId xmlns:a16="http://schemas.microsoft.com/office/drawing/2014/main" id="{163CA140-20F2-45D0-A64B-2D84BCDE278A}"/>
              </a:ext>
            </a:extLst>
          </p:cNvPr>
          <p:cNvSpPr txBox="1"/>
          <p:nvPr/>
        </p:nvSpPr>
        <p:spPr>
          <a:xfrm>
            <a:off x="484117" y="4655065"/>
            <a:ext cx="11323570" cy="830997"/>
          </a:xfrm>
          <a:prstGeom prst="rect">
            <a:avLst/>
          </a:prstGeom>
          <a:noFill/>
        </p:spPr>
        <p:txBody>
          <a:bodyPr wrap="square">
            <a:spAutoFit/>
          </a:bodyPr>
          <a:lstStyle/>
          <a:p>
            <a:pPr eaLnBrk="0" fontAlgn="base" hangingPunct="0">
              <a:spcBef>
                <a:spcPct val="0"/>
              </a:spcBef>
              <a:spcAft>
                <a:spcPct val="0"/>
              </a:spcAft>
              <a:buClr>
                <a:srgbClr val="C00000"/>
              </a:buClr>
            </a:pPr>
            <a:r>
              <a:rPr lang="en-US" altLang="en-US" sz="2400" b="0" dirty="0">
                <a:solidFill>
                  <a:srgbClr val="002060"/>
                </a:solidFill>
                <a:latin typeface="Helvetica" panose="020B0604020202020204" pitchFamily="34" charset="0"/>
                <a:cs typeface="Helvetica" panose="020B0604020202020204" pitchFamily="34" charset="0"/>
              </a:rPr>
              <a:t>Music Extension</a:t>
            </a:r>
            <a:r>
              <a:rPr lang="en-US" altLang="en-US" sz="2400" b="0" i="1" dirty="0">
                <a:solidFill>
                  <a:srgbClr val="002060"/>
                </a:solidFill>
                <a:latin typeface="Helvetica" panose="020B0604020202020204" pitchFamily="34" charset="0"/>
                <a:cs typeface="Helvetica" panose="020B0604020202020204" pitchFamily="34" charset="0"/>
              </a:rPr>
              <a:t> </a:t>
            </a:r>
            <a:r>
              <a:rPr lang="en-US" altLang="en-US" sz="2400" b="0" dirty="0">
                <a:solidFill>
                  <a:srgbClr val="002060"/>
                </a:solidFill>
                <a:latin typeface="Helvetica" panose="020B0604020202020204" pitchFamily="34" charset="0"/>
                <a:cs typeface="Helvetica" panose="020B0604020202020204" pitchFamily="34" charset="0"/>
              </a:rPr>
              <a:t>- </a:t>
            </a:r>
            <a:r>
              <a:rPr lang="en-US" altLang="en-US" sz="2400" b="1" dirty="0">
                <a:solidFill>
                  <a:srgbClr val="002060"/>
                </a:solidFill>
                <a:latin typeface="Helvetica" panose="020B0604020202020204" pitchFamily="34" charset="0"/>
                <a:cs typeface="Helvetica" panose="020B0604020202020204" pitchFamily="34" charset="0"/>
              </a:rPr>
              <a:t>Year 12 only </a:t>
            </a:r>
            <a:r>
              <a:rPr lang="en-US" altLang="en-US" sz="2400" b="0" dirty="0">
                <a:solidFill>
                  <a:srgbClr val="002060"/>
                </a:solidFill>
                <a:latin typeface="Helvetica" panose="020B0604020202020204" pitchFamily="34" charset="0"/>
                <a:cs typeface="Helvetica" panose="020B0604020202020204" pitchFamily="34" charset="0"/>
              </a:rPr>
              <a:t>(</a:t>
            </a:r>
            <a:r>
              <a:rPr lang="en-AU" altLang="en-US" sz="2400" b="0" dirty="0">
                <a:solidFill>
                  <a:srgbClr val="002060"/>
                </a:solidFill>
                <a:latin typeface="Helvetica" panose="020B0604020202020204" pitchFamily="34" charset="0"/>
                <a:cs typeface="Helvetica" panose="020B0604020202020204" pitchFamily="34" charset="0"/>
              </a:rPr>
              <a:t>s</a:t>
            </a:r>
            <a:r>
              <a:rPr lang="en-AU" sz="2400" b="0" dirty="0">
                <a:solidFill>
                  <a:srgbClr val="002060"/>
                </a:solidFill>
                <a:latin typeface="Helvetica" panose="020B0604020202020204" pitchFamily="34" charset="0"/>
                <a:cs typeface="Helvetica" panose="020B0604020202020204" pitchFamily="34" charset="0"/>
              </a:rPr>
              <a:t>tudy of Music 2 in Year 11 and continue the study of Music 2 throughout Year 12).</a:t>
            </a:r>
            <a:endParaRPr lang="en-US" altLang="en-US" sz="2400" b="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10346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596347" y="211117"/>
            <a:ext cx="11714922" cy="997196"/>
          </a:xfrm>
        </p:spPr>
        <p:txBody>
          <a:bodyPr anchor="ctr"/>
          <a:lstStyle/>
          <a:p>
            <a:r>
              <a:rPr lang="en-AU" dirty="0"/>
              <a:t>Human Society and Its Environment (HSIE)</a:t>
            </a:r>
            <a:br>
              <a:rPr lang="en-AU" dirty="0"/>
            </a:br>
            <a:r>
              <a:rPr lang="en-AU" dirty="0"/>
              <a:t>Year 11 and Year 12</a:t>
            </a:r>
          </a:p>
        </p:txBody>
      </p:sp>
      <p:sp>
        <p:nvSpPr>
          <p:cNvPr id="3" name="Rectangle 1">
            <a:extLst>
              <a:ext uri="{FF2B5EF4-FFF2-40B4-BE49-F238E27FC236}">
                <a16:creationId xmlns:a16="http://schemas.microsoft.com/office/drawing/2014/main" id="{307249A3-ECCF-4065-8506-0E843A0D3338}"/>
              </a:ext>
            </a:extLst>
          </p:cNvPr>
          <p:cNvSpPr txBox="1">
            <a:spLocks noChangeArrowheads="1"/>
          </p:cNvSpPr>
          <p:nvPr/>
        </p:nvSpPr>
        <p:spPr bwMode="auto">
          <a:xfrm>
            <a:off x="596347" y="1239986"/>
            <a:ext cx="4802493"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Aboriginal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Ancient History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Business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Economics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Geography</a:t>
            </a:r>
          </a:p>
        </p:txBody>
      </p:sp>
      <p:sp>
        <p:nvSpPr>
          <p:cNvPr id="4" name="Rectangle 3">
            <a:extLst>
              <a:ext uri="{FF2B5EF4-FFF2-40B4-BE49-F238E27FC236}">
                <a16:creationId xmlns:a16="http://schemas.microsoft.com/office/drawing/2014/main" id="{FE3CE2FF-196F-4690-8CF2-F0A10DF541EA}"/>
              </a:ext>
            </a:extLst>
          </p:cNvPr>
          <p:cNvSpPr/>
          <p:nvPr/>
        </p:nvSpPr>
        <p:spPr>
          <a:xfrm>
            <a:off x="5956425" y="1239986"/>
            <a:ext cx="5512765" cy="3244158"/>
          </a:xfrm>
          <a:prstGeom prst="rect">
            <a:avLst/>
          </a:prstGeom>
        </p:spPr>
        <p:txBody>
          <a:bodyPr wrap="square">
            <a:spAutoFit/>
          </a:bodyPr>
          <a:lstStyle/>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Legal Studies</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Modern History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Society and Culture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Studies of Religion 1 and 2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Work Studies (CEC)</a:t>
            </a:r>
          </a:p>
        </p:txBody>
      </p:sp>
      <p:sp>
        <p:nvSpPr>
          <p:cNvPr id="5" name="Rectangle 4">
            <a:extLst>
              <a:ext uri="{FF2B5EF4-FFF2-40B4-BE49-F238E27FC236}">
                <a16:creationId xmlns:a16="http://schemas.microsoft.com/office/drawing/2014/main" id="{C7951C35-3DA5-432C-9FD1-B0B425D2241D}"/>
              </a:ext>
            </a:extLst>
          </p:cNvPr>
          <p:cNvSpPr/>
          <p:nvPr/>
        </p:nvSpPr>
        <p:spPr>
          <a:xfrm>
            <a:off x="596347" y="4699161"/>
            <a:ext cx="10999305" cy="830997"/>
          </a:xfrm>
          <a:prstGeom prst="rect">
            <a:avLst/>
          </a:prstGeom>
        </p:spPr>
        <p:txBody>
          <a:bodyPr wrap="square">
            <a:spAutoFit/>
          </a:bodyPr>
          <a:lstStyle/>
          <a:p>
            <a:pPr defTabSz="914400" eaLnBrk="0" fontAlgn="base" hangingPunct="0">
              <a:spcBef>
                <a:spcPct val="0"/>
              </a:spcBef>
              <a:spcAft>
                <a:spcPct val="0"/>
              </a:spcAft>
            </a:pPr>
            <a:r>
              <a:rPr lang="en-US" altLang="en-US" sz="2400" dirty="0">
                <a:solidFill>
                  <a:srgbClr val="002060"/>
                </a:solidFill>
                <a:latin typeface="Helvetica" panose="020B0604020202020204" pitchFamily="34" charset="0"/>
                <a:cs typeface="Helvetica" panose="020B0604020202020204" pitchFamily="34" charset="0"/>
              </a:rPr>
              <a:t>History Extension -</a:t>
            </a:r>
            <a:r>
              <a:rPr lang="en-US" altLang="en-US" sz="2400" b="1" dirty="0">
                <a:solidFill>
                  <a:srgbClr val="002060"/>
                </a:solidFill>
                <a:latin typeface="Helvetica" panose="020B0604020202020204" pitchFamily="34" charset="0"/>
                <a:cs typeface="Helvetica" panose="020B0604020202020204" pitchFamily="34" charset="0"/>
              </a:rPr>
              <a:t> Year 12 only </a:t>
            </a:r>
            <a:r>
              <a:rPr lang="en-US" altLang="en-US" sz="2400" dirty="0">
                <a:solidFill>
                  <a:srgbClr val="002060"/>
                </a:solidFill>
                <a:latin typeface="Helvetica" panose="020B0604020202020204" pitchFamily="34" charset="0"/>
                <a:cs typeface="Helvetica" panose="020B0604020202020204" pitchFamily="34" charset="0"/>
              </a:rPr>
              <a:t>(</a:t>
            </a:r>
            <a:r>
              <a:rPr lang="en-AU" sz="2400" dirty="0">
                <a:solidFill>
                  <a:srgbClr val="002060"/>
                </a:solidFill>
                <a:latin typeface="Helvetica" panose="020B0604020202020204" pitchFamily="34" charset="0"/>
                <a:cs typeface="Helvetica" panose="020B0604020202020204" pitchFamily="34" charset="0"/>
              </a:rPr>
              <a:t>Study of Ancient History or Modern History in Year 11 and continue the study of at least one of these throughout Year 12).</a:t>
            </a:r>
          </a:p>
        </p:txBody>
      </p:sp>
      <p:sp>
        <p:nvSpPr>
          <p:cNvPr id="6" name="Footer Placeholder 5">
            <a:extLst>
              <a:ext uri="{FF2B5EF4-FFF2-40B4-BE49-F238E27FC236}">
                <a16:creationId xmlns:a16="http://schemas.microsoft.com/office/drawing/2014/main" id="{4D6139CE-3737-4D9B-852D-D1BEE2325AA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970189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Languages – Year 11 and Year 12</a:t>
            </a:r>
          </a:p>
        </p:txBody>
      </p:sp>
      <p:sp>
        <p:nvSpPr>
          <p:cNvPr id="3" name="Text Placeholder 2">
            <a:extLst>
              <a:ext uri="{FF2B5EF4-FFF2-40B4-BE49-F238E27FC236}">
                <a16:creationId xmlns:a16="http://schemas.microsoft.com/office/drawing/2014/main" id="{3257856F-48F7-4CF1-8466-A49683CE5CE4}"/>
              </a:ext>
            </a:extLst>
          </p:cNvPr>
          <p:cNvSpPr txBox="1">
            <a:spLocks/>
          </p:cNvSpPr>
          <p:nvPr/>
        </p:nvSpPr>
        <p:spPr>
          <a:xfrm>
            <a:off x="484117" y="1276646"/>
            <a:ext cx="11068193" cy="397121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AU" sz="2600" b="0" dirty="0">
                <a:solidFill>
                  <a:srgbClr val="002060"/>
                </a:solidFill>
                <a:latin typeface="Helvetica" panose="020B0604020202020204" pitchFamily="34" charset="0"/>
                <a:cs typeface="Helvetica" panose="020B0604020202020204" pitchFamily="34" charset="0"/>
              </a:rPr>
              <a:t>Learning languages opens minds to difference where diversity is seen as a regular part of society. Proficiency in languages provides a national resource that encourages more effective engagement with the global community. </a:t>
            </a:r>
          </a:p>
          <a:p>
            <a:pPr algn="l"/>
            <a:endParaRPr lang="en-AU" sz="2600" b="0" dirty="0">
              <a:solidFill>
                <a:srgbClr val="002060"/>
              </a:solidFill>
              <a:latin typeface="Helvetica" panose="020B0604020202020204" pitchFamily="34" charset="0"/>
              <a:cs typeface="Helvetica" panose="020B0604020202020204" pitchFamily="34" charset="0"/>
            </a:endParaRPr>
          </a:p>
          <a:p>
            <a:pPr algn="l"/>
            <a:r>
              <a:rPr lang="en-AU" sz="2600" b="0" dirty="0">
                <a:solidFill>
                  <a:srgbClr val="002060"/>
                </a:solidFill>
                <a:latin typeface="Helvetica" panose="020B0604020202020204" pitchFamily="34" charset="0"/>
                <a:cs typeface="Helvetica" panose="020B0604020202020204" pitchFamily="34" charset="0"/>
              </a:rPr>
              <a:t>Students need to meet </a:t>
            </a:r>
            <a:r>
              <a:rPr lang="en-AU" sz="2600" dirty="0">
                <a:solidFill>
                  <a:srgbClr val="C00000"/>
                </a:solidFill>
                <a:latin typeface="Helvetica" panose="020B0604020202020204" pitchFamily="34" charset="0"/>
                <a:cs typeface="Helvetica" panose="020B0604020202020204" pitchFamily="34" charset="0"/>
              </a:rPr>
              <a:t>specific eligibility criteria </a:t>
            </a:r>
            <a:r>
              <a:rPr lang="en-AU" sz="2600" b="0" dirty="0">
                <a:solidFill>
                  <a:srgbClr val="002060"/>
                </a:solidFill>
                <a:latin typeface="Helvetica" panose="020B0604020202020204" pitchFamily="34" charset="0"/>
                <a:cs typeface="Helvetica" panose="020B0604020202020204" pitchFamily="34" charset="0"/>
              </a:rPr>
              <a:t>for </a:t>
            </a:r>
            <a:r>
              <a:rPr lang="en-AU" sz="2600" dirty="0">
                <a:solidFill>
                  <a:srgbClr val="C00000"/>
                </a:solidFill>
                <a:latin typeface="Helvetica" panose="020B0604020202020204" pitchFamily="34" charset="0"/>
                <a:cs typeface="Helvetica" panose="020B0604020202020204" pitchFamily="34" charset="0"/>
              </a:rPr>
              <a:t>some</a:t>
            </a:r>
            <a:r>
              <a:rPr lang="en-AU" sz="2600" b="0" dirty="0">
                <a:solidFill>
                  <a:srgbClr val="002060"/>
                </a:solidFill>
                <a:latin typeface="Helvetica" panose="020B0604020202020204" pitchFamily="34" charset="0"/>
                <a:cs typeface="Helvetica" panose="020B0604020202020204" pitchFamily="34" charset="0"/>
              </a:rPr>
              <a:t> Stage 6 Languages courses. For each of these courses, students must apply for an eligibility determination by completing the relevant application form.</a:t>
            </a:r>
          </a:p>
          <a:p>
            <a:pPr>
              <a:spcBef>
                <a:spcPts val="450"/>
              </a:spcBef>
              <a:defRPr/>
            </a:pPr>
            <a:endParaRPr lang="en-US" altLang="en-US" sz="1800" dirty="0">
              <a:latin typeface="Helvetica" pitchFamily="34" charset="0"/>
              <a:ea typeface="ＭＳ Ｐゴシック" pitchFamily="34" charset="-128"/>
              <a:cs typeface="Helvetica" pitchFamily="34" charset="0"/>
            </a:endParaRPr>
          </a:p>
        </p:txBody>
      </p:sp>
      <p:sp>
        <p:nvSpPr>
          <p:cNvPr id="4" name="Footer Placeholder 3">
            <a:extLst>
              <a:ext uri="{FF2B5EF4-FFF2-40B4-BE49-F238E27FC236}">
                <a16:creationId xmlns:a16="http://schemas.microsoft.com/office/drawing/2014/main" id="{A24FCA28-3F30-400D-A4AE-C1A576455F21}"/>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19959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Mathematics – Year 11</a:t>
            </a:r>
          </a:p>
        </p:txBody>
      </p:sp>
      <p:sp>
        <p:nvSpPr>
          <p:cNvPr id="4" name="TextBox 3">
            <a:extLst>
              <a:ext uri="{FF2B5EF4-FFF2-40B4-BE49-F238E27FC236}">
                <a16:creationId xmlns:a16="http://schemas.microsoft.com/office/drawing/2014/main" id="{767D7CE9-93D5-4C1D-A76F-702261CB9C6B}"/>
              </a:ext>
            </a:extLst>
          </p:cNvPr>
          <p:cNvSpPr txBox="1"/>
          <p:nvPr/>
        </p:nvSpPr>
        <p:spPr>
          <a:xfrm>
            <a:off x="484117" y="1361191"/>
            <a:ext cx="10979013" cy="3890489"/>
          </a:xfrm>
          <a:prstGeom prst="rect">
            <a:avLst/>
          </a:prstGeom>
          <a:noFill/>
        </p:spPr>
        <p:txBody>
          <a:bodyPr wrap="square">
            <a:spAutoFit/>
          </a:body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Advanced</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 Mathematics </a:t>
            </a:r>
            <a:r>
              <a:rPr lang="en-AU" altLang="en-US" sz="2800" b="1" dirty="0">
                <a:solidFill>
                  <a:srgbClr val="002060"/>
                </a:solidFill>
                <a:latin typeface="Helvetica" panose="020B0604020202020204" pitchFamily="34" charset="0"/>
                <a:cs typeface="Helvetica" panose="020B0604020202020204" pitchFamily="34" charset="0"/>
              </a:rPr>
              <a:t>Extension 1</a:t>
            </a:r>
            <a:r>
              <a:rPr lang="en-AU" altLang="en-US" sz="2800" dirty="0">
                <a:solidFill>
                  <a:srgbClr val="002060"/>
                </a:solidFill>
                <a:latin typeface="Helvetica" panose="020B0604020202020204" pitchFamily="34" charset="0"/>
                <a:cs typeface="Helvetica" panose="020B0604020202020204" pitchFamily="34" charset="0"/>
              </a:rPr>
              <a:t> (must be studied with Mathematics Advanced)</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Standard</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1" dirty="0">
                <a:solidFill>
                  <a:srgbClr val="002060"/>
                </a:solidFill>
                <a:latin typeface="Helvetica" panose="020B0604020202020204" pitchFamily="34" charset="0"/>
                <a:cs typeface="Helvetica" panose="020B0604020202020204" pitchFamily="34" charset="0"/>
              </a:rPr>
              <a:t>Numeracy</a:t>
            </a:r>
            <a:r>
              <a:rPr lang="en-AU" altLang="en-US" sz="2800" dirty="0">
                <a:solidFill>
                  <a:srgbClr val="002060"/>
                </a:solidFill>
                <a:latin typeface="Helvetica" panose="020B0604020202020204" pitchFamily="34" charset="0"/>
                <a:cs typeface="Helvetica" panose="020B0604020202020204" pitchFamily="34" charset="0"/>
              </a:rPr>
              <a:t> (Content Endorsed Course)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endParaRPr lang="en-AU" altLang="en-US" sz="2800" b="1" dirty="0">
              <a:solidFill>
                <a:srgbClr val="002060"/>
              </a:solidFill>
              <a:latin typeface="Helvetica" panose="020B0604020202020204" pitchFamily="34" charset="0"/>
              <a:cs typeface="Helvetica" panose="020B0604020202020204" pitchFamily="34" charset="0"/>
            </a:endParaRPr>
          </a:p>
        </p:txBody>
      </p:sp>
      <p:sp>
        <p:nvSpPr>
          <p:cNvPr id="5" name="Footer Placeholder 4">
            <a:extLst>
              <a:ext uri="{FF2B5EF4-FFF2-40B4-BE49-F238E27FC236}">
                <a16:creationId xmlns:a16="http://schemas.microsoft.com/office/drawing/2014/main" id="{9142B6CF-2337-4059-BB97-9699F93222C2}"/>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784658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155F70-7FEA-4F1F-954D-159D809A1D1A}"/>
              </a:ext>
            </a:extLst>
          </p:cNvPr>
          <p:cNvSpPr>
            <a:spLocks noGrp="1"/>
          </p:cNvSpPr>
          <p:nvPr>
            <p:ph type="title"/>
          </p:nvPr>
        </p:nvSpPr>
        <p:spPr>
          <a:xfrm>
            <a:off x="474455" y="326136"/>
            <a:ext cx="11010900" cy="498598"/>
          </a:xfrm>
        </p:spPr>
        <p:txBody>
          <a:bodyPr anchor="ctr"/>
          <a:lstStyle/>
          <a:p>
            <a:r>
              <a:rPr lang="en-AU" dirty="0"/>
              <a:t>Mathematics – Year 12</a:t>
            </a:r>
          </a:p>
        </p:txBody>
      </p:sp>
      <p:sp>
        <p:nvSpPr>
          <p:cNvPr id="6" name="Text Placeholder 2">
            <a:extLst>
              <a:ext uri="{FF2B5EF4-FFF2-40B4-BE49-F238E27FC236}">
                <a16:creationId xmlns:a16="http://schemas.microsoft.com/office/drawing/2014/main" id="{E385FCBA-CD07-4029-8D33-FD141D3BFA59}"/>
              </a:ext>
            </a:extLst>
          </p:cNvPr>
          <p:cNvSpPr txBox="1">
            <a:spLocks/>
          </p:cNvSpPr>
          <p:nvPr/>
        </p:nvSpPr>
        <p:spPr>
          <a:xfrm>
            <a:off x="403634" y="1259900"/>
            <a:ext cx="11384731" cy="401446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Advanced</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Extension 1</a:t>
            </a:r>
            <a:r>
              <a:rPr lang="en-AU" altLang="en-US" sz="2800" dirty="0">
                <a:solidFill>
                  <a:srgbClr val="002060"/>
                </a:solidFill>
                <a:latin typeface="Helvetica" panose="020B0604020202020204" pitchFamily="34" charset="0"/>
                <a:cs typeface="Helvetica" panose="020B0604020202020204" pitchFamily="34" charset="0"/>
              </a:rPr>
              <a:t> (must be studied with Advanced)</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Extension 2</a:t>
            </a:r>
            <a:r>
              <a:rPr lang="en-AU" altLang="en-US" sz="2800" dirty="0">
                <a:solidFill>
                  <a:srgbClr val="002060"/>
                </a:solidFill>
                <a:latin typeface="Helvetica" panose="020B0604020202020204" pitchFamily="34" charset="0"/>
                <a:cs typeface="Helvetica" panose="020B0604020202020204" pitchFamily="34" charset="0"/>
              </a:rPr>
              <a:t> (must be studied with Extension 1)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Standard 2</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Standard 1</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Numeracy</a:t>
            </a:r>
            <a:r>
              <a:rPr lang="en-AU" altLang="en-US" sz="2800" b="0" dirty="0">
                <a:solidFill>
                  <a:srgbClr val="002060"/>
                </a:solidFill>
                <a:latin typeface="Helvetica" panose="020B0604020202020204" pitchFamily="34" charset="0"/>
                <a:cs typeface="Helvetica" panose="020B0604020202020204" pitchFamily="34" charset="0"/>
              </a:rPr>
              <a:t> (Content Endorsed Course)</a:t>
            </a:r>
          </a:p>
          <a:p>
            <a:pPr marL="257175" indent="-257175">
              <a:lnSpc>
                <a:spcPct val="150000"/>
              </a:lnSpc>
              <a:spcBef>
                <a:spcPts val="450"/>
              </a:spcBef>
              <a:spcAft>
                <a:spcPts val="450"/>
              </a:spcAft>
              <a:buFont typeface="Arial" panose="020B0604020202020204" pitchFamily="34" charset="0"/>
              <a:buChar char="•"/>
              <a:defRPr/>
            </a:pPr>
            <a:endParaRPr lang="en-AU" altLang="en-US" dirty="0">
              <a:latin typeface="Helvetica" pitchFamily="34" charset="0"/>
              <a:ea typeface="ＭＳ Ｐゴシック" pitchFamily="34" charset="-128"/>
              <a:cs typeface="Helvetica" pitchFamily="34" charset="0"/>
            </a:endParaRPr>
          </a:p>
          <a:p>
            <a:pPr marL="257175" indent="-257175">
              <a:spcBef>
                <a:spcPts val="450"/>
              </a:spcBef>
              <a:spcAft>
                <a:spcPts val="450"/>
              </a:spcAft>
              <a:buFont typeface="Arial" panose="020B0604020202020204" pitchFamily="34" charset="0"/>
              <a:buChar char="•"/>
              <a:defRPr/>
            </a:pPr>
            <a:endParaRPr lang="en-AU" altLang="en-US" sz="2100" dirty="0">
              <a:solidFill>
                <a:srgbClr val="280070"/>
              </a:solidFill>
              <a:latin typeface="Helvetica" pitchFamily="34" charset="0"/>
              <a:ea typeface="ＭＳ Ｐゴシック" pitchFamily="34" charset="-128"/>
              <a:cs typeface="Helvetica" pitchFamily="34" charset="0"/>
            </a:endParaRPr>
          </a:p>
          <a:p>
            <a:pPr>
              <a:spcBef>
                <a:spcPts val="450"/>
              </a:spcBef>
              <a:spcAft>
                <a:spcPts val="450"/>
              </a:spcAft>
              <a:defRPr/>
            </a:pP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7" name="Footer Placeholder 6">
            <a:extLst>
              <a:ext uri="{FF2B5EF4-FFF2-40B4-BE49-F238E27FC236}">
                <a16:creationId xmlns:a16="http://schemas.microsoft.com/office/drawing/2014/main" id="{EC8C1329-65BB-4D94-8F8A-A6D2DE6EE91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106152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Course Selection Considerations</a:t>
            </a:r>
          </a:p>
        </p:txBody>
      </p:sp>
    </p:spTree>
    <p:extLst>
      <p:ext uri="{BB962C8B-B14F-4D97-AF65-F5344CB8AC3E}">
        <p14:creationId xmlns:p14="http://schemas.microsoft.com/office/powerpoint/2010/main" val="117822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44360" y="300971"/>
            <a:ext cx="11582400" cy="997196"/>
          </a:xfrm>
        </p:spPr>
        <p:txBody>
          <a:bodyPr/>
          <a:lstStyle/>
          <a:p>
            <a:r>
              <a:rPr lang="en-AU" dirty="0"/>
              <a:t>Personal Development, Health and Physical Education (PDHPE) – Year 11 and Year 12</a:t>
            </a:r>
          </a:p>
        </p:txBody>
      </p:sp>
      <p:sp>
        <p:nvSpPr>
          <p:cNvPr id="4" name="TextBox 3">
            <a:extLst>
              <a:ext uri="{FF2B5EF4-FFF2-40B4-BE49-F238E27FC236}">
                <a16:creationId xmlns:a16="http://schemas.microsoft.com/office/drawing/2014/main" id="{6D54EAAA-E84B-4581-9221-19C45932FBA2}"/>
              </a:ext>
            </a:extLst>
          </p:cNvPr>
          <p:cNvSpPr txBox="1"/>
          <p:nvPr/>
        </p:nvSpPr>
        <p:spPr>
          <a:xfrm>
            <a:off x="378511" y="1812171"/>
            <a:ext cx="11283814" cy="2597827"/>
          </a:xfrm>
          <a:prstGeom prst="rect">
            <a:avLst/>
          </a:prstGeom>
          <a:noFill/>
        </p:spPr>
        <p:txBody>
          <a:bodyPr wrap="square">
            <a:spAutoFit/>
          </a:body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Community and Family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PDHPE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Exploring Early Childhood (Content Endorsed Course)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Sport, Lifestyle and Recreation Studies (Content Endorsed Course)</a:t>
            </a:r>
          </a:p>
        </p:txBody>
      </p:sp>
      <p:sp>
        <p:nvSpPr>
          <p:cNvPr id="5" name="Footer Placeholder 4">
            <a:extLst>
              <a:ext uri="{FF2B5EF4-FFF2-40B4-BE49-F238E27FC236}">
                <a16:creationId xmlns:a16="http://schemas.microsoft.com/office/drawing/2014/main" id="{06655B9B-F1D3-4B6C-920E-6F7858601763}"/>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4340590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Science – Year 11 and Year 12</a:t>
            </a:r>
          </a:p>
        </p:txBody>
      </p:sp>
      <p:sp>
        <p:nvSpPr>
          <p:cNvPr id="3" name="Rectangle 1">
            <a:extLst>
              <a:ext uri="{FF2B5EF4-FFF2-40B4-BE49-F238E27FC236}">
                <a16:creationId xmlns:a16="http://schemas.microsoft.com/office/drawing/2014/main" id="{38868186-823A-455F-ACA4-8C71CD672B69}"/>
              </a:ext>
            </a:extLst>
          </p:cNvPr>
          <p:cNvSpPr txBox="1">
            <a:spLocks noChangeArrowheads="1"/>
          </p:cNvSpPr>
          <p:nvPr/>
        </p:nvSpPr>
        <p:spPr bwMode="auto">
          <a:xfrm>
            <a:off x="484117" y="1012955"/>
            <a:ext cx="1140308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Biology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Chemistry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Earth and Environmental Science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Investigating Science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Physics</a:t>
            </a:r>
          </a:p>
          <a:p>
            <a:pPr eaLnBrk="0" fontAlgn="base" hangingPunct="0">
              <a:lnSpc>
                <a:spcPct val="100000"/>
              </a:lnSpc>
              <a:spcBef>
                <a:spcPct val="0"/>
              </a:spcBef>
              <a:spcAft>
                <a:spcPct val="0"/>
              </a:spcAft>
              <a:buClr>
                <a:srgbClr val="C00000"/>
              </a:buClr>
              <a:defRPr/>
            </a:pPr>
            <a:endParaRPr lang="en-US" altLang="en-US" sz="2600" b="0" dirty="0">
              <a:solidFill>
                <a:srgbClr val="002060"/>
              </a:solidFill>
              <a:latin typeface="Helvetica" panose="020B0604020202020204" pitchFamily="34" charset="0"/>
              <a:cs typeface="Helvetica" panose="020B0604020202020204" pitchFamily="34" charset="0"/>
            </a:endParaRPr>
          </a:p>
          <a:p>
            <a:pPr eaLnBrk="0" fontAlgn="base" hangingPunct="0">
              <a:lnSpc>
                <a:spcPct val="100000"/>
              </a:lnSpc>
              <a:spcBef>
                <a:spcPct val="0"/>
              </a:spcBef>
              <a:spcAft>
                <a:spcPct val="0"/>
              </a:spcAft>
              <a:buClr>
                <a:srgbClr val="C00000"/>
              </a:buClr>
              <a:defRPr/>
            </a:pPr>
            <a:r>
              <a:rPr lang="en-US" altLang="en-US" sz="2400" b="0" dirty="0">
                <a:solidFill>
                  <a:srgbClr val="002060"/>
                </a:solidFill>
                <a:latin typeface="Helvetica" panose="020B0604020202020204" pitchFamily="34" charset="0"/>
                <a:cs typeface="Helvetica" panose="020B0604020202020204" pitchFamily="34" charset="0"/>
              </a:rPr>
              <a:t>Science Extension –</a:t>
            </a:r>
            <a:r>
              <a:rPr lang="en-US" altLang="en-US" sz="2400" dirty="0">
                <a:solidFill>
                  <a:srgbClr val="002060"/>
                </a:solidFill>
                <a:latin typeface="Helvetica" panose="020B0604020202020204" pitchFamily="34" charset="0"/>
                <a:cs typeface="Helvetica" panose="020B0604020202020204" pitchFamily="34" charset="0"/>
              </a:rPr>
              <a:t> Year 12 only </a:t>
            </a:r>
            <a:r>
              <a:rPr lang="en-US" altLang="en-US" sz="2400" b="0" dirty="0">
                <a:solidFill>
                  <a:srgbClr val="002060"/>
                </a:solidFill>
                <a:latin typeface="Helvetica" panose="020B0604020202020204" pitchFamily="34" charset="0"/>
                <a:cs typeface="Helvetica" panose="020B0604020202020204" pitchFamily="34" charset="0"/>
              </a:rPr>
              <a:t>(</a:t>
            </a:r>
            <a:r>
              <a:rPr lang="en-AU" sz="2400" b="0" dirty="0">
                <a:solidFill>
                  <a:srgbClr val="002060"/>
                </a:solidFill>
                <a:latin typeface="Helvetica" panose="020B0604020202020204" pitchFamily="34" charset="0"/>
                <a:cs typeface="Helvetica" panose="020B0604020202020204" pitchFamily="34" charset="0"/>
              </a:rPr>
              <a:t>Study of at least one of Biology, Chemistry, Earth and Environmental Science, Investigating Science or Physics in Year 11 and continue the study of at least one of these science courses throughout Year 12).</a:t>
            </a:r>
          </a:p>
        </p:txBody>
      </p:sp>
      <p:sp>
        <p:nvSpPr>
          <p:cNvPr id="6" name="Footer Placeholder 5">
            <a:extLst>
              <a:ext uri="{FF2B5EF4-FFF2-40B4-BE49-F238E27FC236}">
                <a16:creationId xmlns:a16="http://schemas.microsoft.com/office/drawing/2014/main" id="{448E7478-8DC7-4553-88AC-45D42A3393FD}"/>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246070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02714" y="261214"/>
            <a:ext cx="11582400" cy="443198"/>
          </a:xfrm>
        </p:spPr>
        <p:txBody>
          <a:bodyPr/>
          <a:lstStyle/>
          <a:p>
            <a:r>
              <a:rPr lang="en-AU" sz="3200" dirty="0"/>
              <a:t>Technological and Applied Studies – Year 11 and Year 12</a:t>
            </a:r>
          </a:p>
        </p:txBody>
      </p:sp>
      <p:sp>
        <p:nvSpPr>
          <p:cNvPr id="3" name="Rectangle 1">
            <a:extLst>
              <a:ext uri="{FF2B5EF4-FFF2-40B4-BE49-F238E27FC236}">
                <a16:creationId xmlns:a16="http://schemas.microsoft.com/office/drawing/2014/main" id="{477F763A-333F-4831-BE84-14EC9FD872FB}"/>
              </a:ext>
            </a:extLst>
          </p:cNvPr>
          <p:cNvSpPr txBox="1">
            <a:spLocks noChangeArrowheads="1"/>
          </p:cNvSpPr>
          <p:nvPr/>
        </p:nvSpPr>
        <p:spPr bwMode="auto">
          <a:xfrm>
            <a:off x="482226" y="653450"/>
            <a:ext cx="6838923" cy="51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Agriculture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Design and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Engineering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Food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Industrial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Information Processes and Technology</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Software Design and Development</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Textiles and Design </a:t>
            </a:r>
          </a:p>
        </p:txBody>
      </p:sp>
      <p:sp>
        <p:nvSpPr>
          <p:cNvPr id="5" name="Footer Placeholder 4">
            <a:extLst>
              <a:ext uri="{FF2B5EF4-FFF2-40B4-BE49-F238E27FC236}">
                <a16:creationId xmlns:a16="http://schemas.microsoft.com/office/drawing/2014/main" id="{8B902D92-4EF8-4924-A188-2BD3F5953F14}"/>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4085121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609600" y="287648"/>
            <a:ext cx="11582400" cy="498598"/>
          </a:xfrm>
        </p:spPr>
        <p:txBody>
          <a:bodyPr/>
          <a:lstStyle/>
          <a:p>
            <a:r>
              <a:rPr lang="en-AU" dirty="0"/>
              <a:t>Extension Courses</a:t>
            </a:r>
          </a:p>
        </p:txBody>
      </p:sp>
      <p:sp>
        <p:nvSpPr>
          <p:cNvPr id="4" name="TextBox 3">
            <a:extLst>
              <a:ext uri="{FF2B5EF4-FFF2-40B4-BE49-F238E27FC236}">
                <a16:creationId xmlns:a16="http://schemas.microsoft.com/office/drawing/2014/main" id="{E6420B9B-3055-45A9-8CBB-DE72FDFA81D6}"/>
              </a:ext>
            </a:extLst>
          </p:cNvPr>
          <p:cNvSpPr txBox="1"/>
          <p:nvPr/>
        </p:nvSpPr>
        <p:spPr>
          <a:xfrm>
            <a:off x="609600" y="1216290"/>
            <a:ext cx="10853530" cy="3844322"/>
          </a:xfrm>
          <a:prstGeom prst="rect">
            <a:avLst/>
          </a:prstGeom>
          <a:noFill/>
        </p:spPr>
        <p:txBody>
          <a:bodyPr wrap="square">
            <a:spAutoFit/>
          </a:bodyPr>
          <a:lstStyle/>
          <a:p>
            <a:pPr eaLnBrk="0" fontAlgn="base" hangingPunct="0">
              <a:lnSpc>
                <a:spcPct val="150000"/>
              </a:lnSpc>
              <a:spcBef>
                <a:spcPct val="0"/>
              </a:spcBef>
              <a:spcAft>
                <a:spcPct val="0"/>
              </a:spcAft>
              <a:buClr>
                <a:srgbClr val="C00000"/>
              </a:buClr>
              <a:defRPr/>
            </a:pPr>
            <a:r>
              <a:rPr lang="en-AU" altLang="en-US" sz="2600" b="1" dirty="0">
                <a:solidFill>
                  <a:srgbClr val="002060"/>
                </a:solidFill>
                <a:latin typeface="Helvetica" panose="020B0604020202020204" pitchFamily="34" charset="0"/>
                <a:cs typeface="Helvetica" panose="020B0604020202020204" pitchFamily="34" charset="0"/>
              </a:rPr>
              <a:t>Year 12</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History Extension</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Music Extension</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Science Extension</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Extension courses are also available for selected Languages and VET courses</a:t>
            </a:r>
            <a:endParaRPr lang="en-AU" sz="2800" dirty="0">
              <a:solidFill>
                <a:srgbClr val="002060"/>
              </a:solidFill>
              <a:latin typeface="Helvetica" panose="020B0604020202020204" pitchFamily="34" charset="0"/>
              <a:cs typeface="Helvetica" panose="020B0604020202020204" pitchFamily="34" charset="0"/>
            </a:endParaRPr>
          </a:p>
        </p:txBody>
      </p:sp>
      <p:sp>
        <p:nvSpPr>
          <p:cNvPr id="5" name="Footer Placeholder 4">
            <a:extLst>
              <a:ext uri="{FF2B5EF4-FFF2-40B4-BE49-F238E27FC236}">
                <a16:creationId xmlns:a16="http://schemas.microsoft.com/office/drawing/2014/main" id="{A6BEFF0F-75E4-4251-90FA-0A2F6DAEE20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0969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Life Skills Courses</a:t>
            </a:r>
          </a:p>
        </p:txBody>
      </p:sp>
      <p:sp>
        <p:nvSpPr>
          <p:cNvPr id="3" name="Text Placeholder 2">
            <a:extLst>
              <a:ext uri="{FF2B5EF4-FFF2-40B4-BE49-F238E27FC236}">
                <a16:creationId xmlns:a16="http://schemas.microsoft.com/office/drawing/2014/main" id="{268BF212-D4C8-4823-9DFD-B73942221423}"/>
              </a:ext>
            </a:extLst>
          </p:cNvPr>
          <p:cNvSpPr txBox="1">
            <a:spLocks/>
          </p:cNvSpPr>
          <p:nvPr/>
        </p:nvSpPr>
        <p:spPr>
          <a:xfrm>
            <a:off x="484117" y="1116760"/>
            <a:ext cx="11472953" cy="452866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Life Skills Courses are designed for a small percentage of students with </a:t>
            </a:r>
            <a:r>
              <a:rPr lang="en-AU" altLang="en-US" sz="2800" b="1" dirty="0">
                <a:solidFill>
                  <a:srgbClr val="002060"/>
                </a:solidFill>
                <a:latin typeface="Helvetica" panose="020B0604020202020204" pitchFamily="34" charset="0"/>
                <a:cs typeface="Helvetica" panose="020B0604020202020204" pitchFamily="34" charset="0"/>
              </a:rPr>
              <a:t>special education needs</a:t>
            </a:r>
            <a:r>
              <a:rPr lang="en-AU" altLang="en-US" sz="2800" dirty="0">
                <a:solidFill>
                  <a:srgbClr val="002060"/>
                </a:solidFill>
                <a:latin typeface="Helvetica" panose="020B0604020202020204" pitchFamily="34" charset="0"/>
                <a:cs typeface="Helvetica" panose="020B0604020202020204" pitchFamily="34" charset="0"/>
              </a:rPr>
              <a:t>. </a:t>
            </a:r>
          </a:p>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Life Skills Courses: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have Board Developed Course status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contribute to the attainment of the HSC</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do not have HSC examinations and so do not contribute to the calculation of an ATAR</a:t>
            </a:r>
          </a:p>
          <a:p>
            <a:endParaRPr lang="en-AU" sz="2800" b="0" dirty="0"/>
          </a:p>
        </p:txBody>
      </p:sp>
      <p:sp>
        <p:nvSpPr>
          <p:cNvPr id="4" name="Footer Placeholder 3">
            <a:extLst>
              <a:ext uri="{FF2B5EF4-FFF2-40B4-BE49-F238E27FC236}">
                <a16:creationId xmlns:a16="http://schemas.microsoft.com/office/drawing/2014/main" id="{F3C488AE-150E-498A-B8F9-D27957F3A33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850339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613810" y="359276"/>
            <a:ext cx="11010859" cy="426748"/>
          </a:xfrm>
        </p:spPr>
        <p:txBody>
          <a:bodyPr anchor="ctr"/>
          <a:lstStyle/>
          <a:p>
            <a:r>
              <a:rPr lang="en-AU" altLang="en-US" dirty="0"/>
              <a:t>Vocational Education &amp; Training (VET) in the HSC</a:t>
            </a:r>
            <a:endParaRPr lang="en-AU" dirty="0"/>
          </a:p>
        </p:txBody>
      </p:sp>
      <p:sp>
        <p:nvSpPr>
          <p:cNvPr id="4" name="Footer Placeholder 3">
            <a:extLst>
              <a:ext uri="{FF2B5EF4-FFF2-40B4-BE49-F238E27FC236}">
                <a16:creationId xmlns:a16="http://schemas.microsoft.com/office/drawing/2014/main" id="{E47B3526-7B69-4E0A-A440-D5A93FEF32BC}"/>
              </a:ext>
            </a:extLst>
          </p:cNvPr>
          <p:cNvSpPr>
            <a:spLocks noGrp="1"/>
          </p:cNvSpPr>
          <p:nvPr>
            <p:ph type="ftr" sz="quarter" idx="3"/>
          </p:nvPr>
        </p:nvSpPr>
        <p:spPr/>
        <p:txBody>
          <a:bodyPr/>
          <a:lstStyle/>
          <a:p>
            <a:r>
              <a:rPr lang="en-AU"/>
              <a:t>Year 10 Subject Selection for Stage 6</a:t>
            </a:r>
            <a:endParaRPr lang="en-GB" dirty="0"/>
          </a:p>
        </p:txBody>
      </p:sp>
      <p:sp>
        <p:nvSpPr>
          <p:cNvPr id="3" name="Text Placeholder 2">
            <a:extLst>
              <a:ext uri="{FF2B5EF4-FFF2-40B4-BE49-F238E27FC236}">
                <a16:creationId xmlns:a16="http://schemas.microsoft.com/office/drawing/2014/main" id="{8370E62A-5ACF-40D7-804F-4E1DA3787C83}"/>
              </a:ext>
            </a:extLst>
          </p:cNvPr>
          <p:cNvSpPr txBox="1">
            <a:spLocks/>
          </p:cNvSpPr>
          <p:nvPr/>
        </p:nvSpPr>
        <p:spPr>
          <a:xfrm>
            <a:off x="613810" y="1014960"/>
            <a:ext cx="11163988" cy="547465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Package/endorse VET qualifications for HSC unit credit</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Developed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Industry Curriculum Frameworks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Endorsed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(Years 11–12)</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May be available to:</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all students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school-based trainees only</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school-based apprentices only</a:t>
            </a:r>
          </a:p>
          <a:p>
            <a:endParaRPr lang="en-AU" sz="2600" dirty="0"/>
          </a:p>
        </p:txBody>
      </p:sp>
    </p:spTree>
    <p:extLst>
      <p:ext uri="{BB962C8B-B14F-4D97-AF65-F5344CB8AC3E}">
        <p14:creationId xmlns:p14="http://schemas.microsoft.com/office/powerpoint/2010/main" val="200556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246621"/>
            <a:ext cx="11010859" cy="498598"/>
          </a:xfrm>
        </p:spPr>
        <p:txBody>
          <a:bodyPr anchor="ctr"/>
          <a:lstStyle/>
          <a:p>
            <a:r>
              <a:rPr lang="en-AU" dirty="0"/>
              <a:t>Industry Curriculum Framework</a:t>
            </a:r>
          </a:p>
        </p:txBody>
      </p:sp>
      <p:sp>
        <p:nvSpPr>
          <p:cNvPr id="3" name="Text Placeholder 2">
            <a:extLst>
              <a:ext uri="{FF2B5EF4-FFF2-40B4-BE49-F238E27FC236}">
                <a16:creationId xmlns:a16="http://schemas.microsoft.com/office/drawing/2014/main" id="{6EC9C634-B60E-438D-8DFB-C5D2952E6DF0}"/>
              </a:ext>
            </a:extLst>
          </p:cNvPr>
          <p:cNvSpPr txBox="1">
            <a:spLocks/>
          </p:cNvSpPr>
          <p:nvPr/>
        </p:nvSpPr>
        <p:spPr>
          <a:xfrm>
            <a:off x="484117" y="916388"/>
            <a:ext cx="11283813" cy="552137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Board Developed HSC VET syllabus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Based on </a:t>
            </a:r>
            <a:r>
              <a:rPr lang="en-US" altLang="en-US" sz="2600" dirty="0">
                <a:solidFill>
                  <a:srgbClr val="C00000"/>
                </a:solidFill>
                <a:latin typeface="Helvetica" panose="020B0604020202020204" pitchFamily="34" charset="0"/>
                <a:cs typeface="Helvetica" panose="020B0604020202020204" pitchFamily="34" charset="0"/>
              </a:rPr>
              <a:t>nationally</a:t>
            </a:r>
            <a:r>
              <a:rPr lang="en-US" altLang="en-US" sz="2600" b="0" dirty="0">
                <a:solidFill>
                  <a:srgbClr val="002060"/>
                </a:solidFill>
                <a:latin typeface="Helvetica" panose="020B0604020202020204" pitchFamily="34" charset="0"/>
                <a:cs typeface="Helvetica" panose="020B0604020202020204" pitchFamily="34" charset="0"/>
              </a:rPr>
              <a:t> endorsed Training Package(s)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lists which qualifications and units of competency have been included in the HSC syllabus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describes how units of competency are arranged into HSC VET courses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HSC outcomes and content</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Has an </a:t>
            </a:r>
            <a:r>
              <a:rPr lang="en-US" altLang="en-US" sz="2600" dirty="0">
                <a:solidFill>
                  <a:srgbClr val="C00000"/>
                </a:solidFill>
                <a:latin typeface="Helvetica" panose="020B0604020202020204" pitchFamily="34" charset="0"/>
                <a:cs typeface="Helvetica" panose="020B0604020202020204" pitchFamily="34" charset="0"/>
              </a:rPr>
              <a:t>optional</a:t>
            </a:r>
            <a:r>
              <a:rPr lang="en-US" altLang="en-US" sz="2600" b="0" dirty="0">
                <a:solidFill>
                  <a:srgbClr val="002060"/>
                </a:solidFill>
                <a:latin typeface="Helvetica" panose="020B0604020202020204" pitchFamily="34" charset="0"/>
                <a:cs typeface="Helvetica" panose="020B0604020202020204" pitchFamily="34" charset="0"/>
              </a:rPr>
              <a:t> HSC examination</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provides access to ATAR pathway</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a </a:t>
            </a:r>
            <a:r>
              <a:rPr lang="en-US" altLang="en-US" sz="2600" dirty="0">
                <a:solidFill>
                  <a:srgbClr val="C00000"/>
                </a:solidFill>
                <a:latin typeface="Helvetica" panose="020B0604020202020204" pitchFamily="34" charset="0"/>
                <a:cs typeface="Helvetica" panose="020B0604020202020204" pitchFamily="34" charset="0"/>
              </a:rPr>
              <a:t>mandatory work placement</a:t>
            </a:r>
          </a:p>
          <a:p>
            <a:endParaRPr lang="en-AU" dirty="0"/>
          </a:p>
        </p:txBody>
      </p:sp>
      <p:sp>
        <p:nvSpPr>
          <p:cNvPr id="4" name="Footer Placeholder 3">
            <a:extLst>
              <a:ext uri="{FF2B5EF4-FFF2-40B4-BE49-F238E27FC236}">
                <a16:creationId xmlns:a16="http://schemas.microsoft.com/office/drawing/2014/main" id="{7D762B9F-3343-4479-B9A9-6EDFD413195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841015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VET Board Developed Courses</a:t>
            </a:r>
          </a:p>
        </p:txBody>
      </p:sp>
      <p:sp>
        <p:nvSpPr>
          <p:cNvPr id="3" name="Text Placeholder 2">
            <a:extLst>
              <a:ext uri="{FF2B5EF4-FFF2-40B4-BE49-F238E27FC236}">
                <a16:creationId xmlns:a16="http://schemas.microsoft.com/office/drawing/2014/main" id="{E9CBC285-F4FE-41FC-86B4-758BA3889C2B}"/>
              </a:ext>
            </a:extLst>
          </p:cNvPr>
          <p:cNvSpPr txBox="1">
            <a:spLocks/>
          </p:cNvSpPr>
          <p:nvPr/>
        </p:nvSpPr>
        <p:spPr>
          <a:xfrm>
            <a:off x="484117" y="1019238"/>
            <a:ext cx="5272629" cy="438764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Automotive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Business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Construction</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Electrotechnology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Entertainment Industry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Financial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Hospitality</a:t>
            </a:r>
          </a:p>
          <a:p>
            <a:pPr lvl="1">
              <a:spcBef>
                <a:spcPts val="450"/>
              </a:spcBef>
              <a:spcAft>
                <a:spcPts val="450"/>
              </a:spcAft>
              <a:buFont typeface="Arial" panose="020B0604020202020204" pitchFamily="34" charset="0"/>
              <a:buChar char="•"/>
            </a:pPr>
            <a:endParaRPr lang="en-US" altLang="en-US" sz="2800" dirty="0">
              <a:latin typeface="Helvetica" charset="0"/>
            </a:endParaRPr>
          </a:p>
          <a:p>
            <a:endParaRPr lang="en-AU" sz="2800" dirty="0"/>
          </a:p>
        </p:txBody>
      </p:sp>
      <p:sp>
        <p:nvSpPr>
          <p:cNvPr id="4" name="Rectangle 3">
            <a:extLst>
              <a:ext uri="{FF2B5EF4-FFF2-40B4-BE49-F238E27FC236}">
                <a16:creationId xmlns:a16="http://schemas.microsoft.com/office/drawing/2014/main" id="{4D88DE9B-9D4D-4BE3-ABF6-1D7AC8BDFF4E}"/>
              </a:ext>
            </a:extLst>
          </p:cNvPr>
          <p:cNvSpPr/>
          <p:nvPr/>
        </p:nvSpPr>
        <p:spPr>
          <a:xfrm>
            <a:off x="5433391" y="1019238"/>
            <a:ext cx="6274492" cy="3244158"/>
          </a:xfrm>
          <a:prstGeom prst="rect">
            <a:avLst/>
          </a:prstGeom>
        </p:spPr>
        <p:txBody>
          <a:bodyPr wrap="square">
            <a:spAutoFit/>
          </a:bodyPr>
          <a:lstStyle/>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Human Services</a:t>
            </a:r>
            <a:endParaRPr lang="en-US" altLang="en-US" sz="2800" dirty="0">
              <a:solidFill>
                <a:srgbClr val="002060"/>
              </a:solidFill>
              <a:latin typeface="Helvetica" panose="020B0604020202020204" pitchFamily="34" charset="0"/>
              <a:cs typeface="Helvetica" panose="020B0604020202020204" pitchFamily="34" charset="0"/>
            </a:endParaRP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Information</a:t>
            </a:r>
            <a:r>
              <a:rPr lang="en-AU" altLang="en-US" sz="2800" dirty="0">
                <a:solidFill>
                  <a:srgbClr val="002060"/>
                </a:solidFill>
                <a:latin typeface="Helvetica" panose="020B0604020202020204" pitchFamily="34" charset="0"/>
                <a:cs typeface="Helvetica" panose="020B0604020202020204" pitchFamily="34" charset="0"/>
              </a:rPr>
              <a:t> </a:t>
            </a:r>
            <a:r>
              <a:rPr lang="en-US" altLang="en-US" sz="2800" dirty="0">
                <a:solidFill>
                  <a:srgbClr val="002060"/>
                </a:solidFill>
                <a:latin typeface="Helvetica" panose="020B0604020202020204" pitchFamily="34" charset="0"/>
                <a:cs typeface="Helvetica" panose="020B0604020202020204" pitchFamily="34" charset="0"/>
              </a:rPr>
              <a:t>and Digital Technology</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Primary Industries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Retail Services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Tourism, Travel and Events</a:t>
            </a:r>
          </a:p>
        </p:txBody>
      </p:sp>
      <p:sp>
        <p:nvSpPr>
          <p:cNvPr id="5" name="Footer Placeholder 4">
            <a:extLst>
              <a:ext uri="{FF2B5EF4-FFF2-40B4-BE49-F238E27FC236}">
                <a16:creationId xmlns:a16="http://schemas.microsoft.com/office/drawing/2014/main" id="{77A98C82-0851-4CB2-8E55-E34338DFA99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813385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VET Credentials</a:t>
            </a:r>
          </a:p>
        </p:txBody>
      </p:sp>
      <p:pic>
        <p:nvPicPr>
          <p:cNvPr id="3" name="Picture 2">
            <a:extLst>
              <a:ext uri="{FF2B5EF4-FFF2-40B4-BE49-F238E27FC236}">
                <a16:creationId xmlns:a16="http://schemas.microsoft.com/office/drawing/2014/main" id="{5FD953FE-ABF8-4F22-9C5C-093F0719CD58}"/>
              </a:ext>
            </a:extLst>
          </p:cNvPr>
          <p:cNvPicPr/>
          <p:nvPr/>
        </p:nvPicPr>
        <p:blipFill>
          <a:blip r:embed="rId3"/>
          <a:stretch>
            <a:fillRect/>
          </a:stretch>
        </p:blipFill>
        <p:spPr>
          <a:xfrm>
            <a:off x="1122567" y="1128077"/>
            <a:ext cx="5662546" cy="4601845"/>
          </a:xfrm>
          <a:prstGeom prst="rect">
            <a:avLst/>
          </a:prstGeom>
        </p:spPr>
      </p:pic>
      <p:pic>
        <p:nvPicPr>
          <p:cNvPr id="4" name="Picture 3">
            <a:extLst>
              <a:ext uri="{FF2B5EF4-FFF2-40B4-BE49-F238E27FC236}">
                <a16:creationId xmlns:a16="http://schemas.microsoft.com/office/drawing/2014/main" id="{8795957F-1FF4-4513-B92D-735F49EB7253}"/>
              </a:ext>
            </a:extLst>
          </p:cNvPr>
          <p:cNvPicPr/>
          <p:nvPr/>
        </p:nvPicPr>
        <p:blipFill>
          <a:blip r:embed="rId4"/>
          <a:stretch>
            <a:fillRect/>
          </a:stretch>
        </p:blipFill>
        <p:spPr>
          <a:xfrm>
            <a:off x="7206139" y="1128076"/>
            <a:ext cx="2693235" cy="4601845"/>
          </a:xfrm>
          <a:prstGeom prst="rect">
            <a:avLst/>
          </a:prstGeom>
        </p:spPr>
      </p:pic>
      <p:sp>
        <p:nvSpPr>
          <p:cNvPr id="5" name="Footer Placeholder 4">
            <a:extLst>
              <a:ext uri="{FF2B5EF4-FFF2-40B4-BE49-F238E27FC236}">
                <a16:creationId xmlns:a16="http://schemas.microsoft.com/office/drawing/2014/main" id="{ABFFC6E6-E32F-463D-858B-4E1B2B1A8CD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58064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HSC Credentials</a:t>
            </a:r>
          </a:p>
        </p:txBody>
      </p:sp>
    </p:spTree>
    <p:extLst>
      <p:ext uri="{BB962C8B-B14F-4D97-AF65-F5344CB8AC3E}">
        <p14:creationId xmlns:p14="http://schemas.microsoft.com/office/powerpoint/2010/main" val="25133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r>
              <a:rPr lang="en-GB" dirty="0"/>
              <a:t>Course Selection Considerations</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5E8A81D4-F3D5-414B-974B-4C6561CF3B8F}"/>
              </a:ext>
            </a:extLst>
          </p:cNvPr>
          <p:cNvSpPr txBox="1">
            <a:spLocks/>
          </p:cNvSpPr>
          <p:nvPr/>
        </p:nvSpPr>
        <p:spPr>
          <a:xfrm>
            <a:off x="593274" y="1432155"/>
            <a:ext cx="10996163" cy="411387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Other commitments  </a:t>
            </a:r>
          </a:p>
        </p:txBody>
      </p:sp>
    </p:spTree>
    <p:extLst>
      <p:ext uri="{BB962C8B-B14F-4D97-AF65-F5344CB8AC3E}">
        <p14:creationId xmlns:p14="http://schemas.microsoft.com/office/powerpoint/2010/main" val="91175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Record of School Achievement (RoSA)</a:t>
            </a:r>
          </a:p>
        </p:txBody>
      </p:sp>
      <p:pic>
        <p:nvPicPr>
          <p:cNvPr id="1026" name="Picture 2">
            <a:extLst>
              <a:ext uri="{FF2B5EF4-FFF2-40B4-BE49-F238E27FC236}">
                <a16:creationId xmlns:a16="http://schemas.microsoft.com/office/drawing/2014/main" id="{A981D171-D000-4008-838E-4A8DD6C1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53" y="1244883"/>
            <a:ext cx="3095176" cy="43682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633BA0-26AC-43D4-9303-A355399B3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412" y="1244882"/>
            <a:ext cx="3095176" cy="43682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54BA07C-6AE4-4633-ABFE-1E4B55318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770" y="1244882"/>
            <a:ext cx="3095177" cy="436823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4528109-804C-4FC1-A3EB-093E584318B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537543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Testamur</a:t>
            </a:r>
          </a:p>
        </p:txBody>
      </p:sp>
      <p:pic>
        <p:nvPicPr>
          <p:cNvPr id="2050" name="Picture 2" descr="Sample HSC certificate">
            <a:extLst>
              <a:ext uri="{FF2B5EF4-FFF2-40B4-BE49-F238E27FC236}">
                <a16:creationId xmlns:a16="http://schemas.microsoft.com/office/drawing/2014/main" id="{2E9D8C23-0E74-47FA-904C-D9E4FB64B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439" y="839325"/>
            <a:ext cx="3875122" cy="54392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5F2000E-AD51-45CE-9973-A2082EC1FEE4}"/>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609296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a:t>
            </a:r>
          </a:p>
        </p:txBody>
      </p:sp>
      <p:pic>
        <p:nvPicPr>
          <p:cNvPr id="3074" name="Picture 2">
            <a:extLst>
              <a:ext uri="{FF2B5EF4-FFF2-40B4-BE49-F238E27FC236}">
                <a16:creationId xmlns:a16="http://schemas.microsoft.com/office/drawing/2014/main" id="{BC3CB92A-22E6-4BE4-B878-CB7AD9EBE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94" y="1060174"/>
            <a:ext cx="3243641"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F79F9E3-12CF-434B-AE50-B47D098A8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2" y="1060174"/>
            <a:ext cx="3244702"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86083B6-65B8-4AA0-87C6-9253A34BF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432" y="1060174"/>
            <a:ext cx="3244702"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4D1CCB6-55ED-4E88-AC1E-80AAADD90DF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887741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a:t>
            </a:r>
          </a:p>
        </p:txBody>
      </p:sp>
      <p:pic>
        <p:nvPicPr>
          <p:cNvPr id="4098" name="Picture 2">
            <a:extLst>
              <a:ext uri="{FF2B5EF4-FFF2-40B4-BE49-F238E27FC236}">
                <a16:creationId xmlns:a16="http://schemas.microsoft.com/office/drawing/2014/main" id="{D9C7E166-281E-4562-B48C-504E34AFB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146" y="1082711"/>
            <a:ext cx="3845707" cy="543456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72AEF8B-1FAE-471D-A05B-FD4B53BD382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771767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 Life Skills</a:t>
            </a:r>
          </a:p>
        </p:txBody>
      </p:sp>
      <p:sp>
        <p:nvSpPr>
          <p:cNvPr id="4" name="Footer Placeholder 3">
            <a:extLst>
              <a:ext uri="{FF2B5EF4-FFF2-40B4-BE49-F238E27FC236}">
                <a16:creationId xmlns:a16="http://schemas.microsoft.com/office/drawing/2014/main" id="{54D1CCB6-55ED-4E88-AC1E-80AAADD90DF7}"/>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descr="Diagram&#10;&#10;Description automatically generated with medium confidence">
            <a:extLst>
              <a:ext uri="{FF2B5EF4-FFF2-40B4-BE49-F238E27FC236}">
                <a16:creationId xmlns:a16="http://schemas.microsoft.com/office/drawing/2014/main" id="{86E5EB27-751D-405F-88E9-D2D9AAF42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17" y="1051906"/>
            <a:ext cx="3128237" cy="4421242"/>
          </a:xfrm>
          <a:prstGeom prst="rect">
            <a:avLst/>
          </a:prstGeom>
          <a:ln>
            <a:solidFill>
              <a:srgbClr val="002060"/>
            </a:solidFill>
          </a:ln>
        </p:spPr>
      </p:pic>
      <p:pic>
        <p:nvPicPr>
          <p:cNvPr id="7" name="Picture 6" descr="Diagram&#10;&#10;Description automatically generated">
            <a:extLst>
              <a:ext uri="{FF2B5EF4-FFF2-40B4-BE49-F238E27FC236}">
                <a16:creationId xmlns:a16="http://schemas.microsoft.com/office/drawing/2014/main" id="{33AB6AFF-4C92-4F4B-BFC9-0D012183A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995" y="1051906"/>
            <a:ext cx="3130082" cy="4421242"/>
          </a:xfrm>
          <a:prstGeom prst="rect">
            <a:avLst/>
          </a:prstGeom>
          <a:ln>
            <a:solidFill>
              <a:srgbClr val="002060"/>
            </a:solidFill>
          </a:ln>
        </p:spPr>
      </p:pic>
      <p:pic>
        <p:nvPicPr>
          <p:cNvPr id="9" name="Picture 8">
            <a:extLst>
              <a:ext uri="{FF2B5EF4-FFF2-40B4-BE49-F238E27FC236}">
                <a16:creationId xmlns:a16="http://schemas.microsoft.com/office/drawing/2014/main" id="{598A9BF5-7ECA-4CC5-B288-B018A681C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9719" y="1051906"/>
            <a:ext cx="3788922" cy="5351853"/>
          </a:xfrm>
          <a:prstGeom prst="rect">
            <a:avLst/>
          </a:prstGeom>
          <a:ln>
            <a:solidFill>
              <a:srgbClr val="002060"/>
            </a:solidFill>
          </a:ln>
        </p:spPr>
      </p:pic>
    </p:spTree>
    <p:extLst>
      <p:ext uri="{BB962C8B-B14F-4D97-AF65-F5344CB8AC3E}">
        <p14:creationId xmlns:p14="http://schemas.microsoft.com/office/powerpoint/2010/main" val="1471851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HSC Results</a:t>
            </a:r>
          </a:p>
        </p:txBody>
      </p:sp>
    </p:spTree>
    <p:extLst>
      <p:ext uri="{BB962C8B-B14F-4D97-AF65-F5344CB8AC3E}">
        <p14:creationId xmlns:p14="http://schemas.microsoft.com/office/powerpoint/2010/main" val="160153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11170" y="548928"/>
            <a:ext cx="10321967" cy="5494856"/>
            <a:chOff x="818707" y="2162175"/>
            <a:chExt cx="6791768" cy="4021987"/>
          </a:xfrm>
        </p:grpSpPr>
        <p:sp>
          <p:nvSpPr>
            <p:cNvPr id="11" name="Oval 10"/>
            <p:cNvSpPr/>
            <p:nvPr/>
          </p:nvSpPr>
          <p:spPr>
            <a:xfrm>
              <a:off x="818707" y="4545226"/>
              <a:ext cx="2505518" cy="1638936"/>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External HSC  examination 50%</a:t>
              </a:r>
            </a:p>
          </p:txBody>
        </p:sp>
        <p:sp>
          <p:nvSpPr>
            <p:cNvPr id="12" name="Oval 11"/>
            <p:cNvSpPr/>
            <p:nvPr/>
          </p:nvSpPr>
          <p:spPr>
            <a:xfrm>
              <a:off x="5114261" y="3048000"/>
              <a:ext cx="2496214" cy="2161953"/>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3200" b="1" dirty="0">
                  <a:solidFill>
                    <a:srgbClr val="002060"/>
                  </a:solidFill>
                </a:rPr>
                <a:t>HSC               Reported            Mark </a:t>
              </a:r>
            </a:p>
          </p:txBody>
        </p:sp>
        <p:sp>
          <p:nvSpPr>
            <p:cNvPr id="13" name="Plus 12"/>
            <p:cNvSpPr/>
            <p:nvPr/>
          </p:nvSpPr>
          <p:spPr>
            <a:xfrm>
              <a:off x="1602082" y="3697124"/>
              <a:ext cx="1024492" cy="914400"/>
            </a:xfrm>
            <a:prstGeom prst="mathPlus">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4" name="Right Arrow 13"/>
            <p:cNvSpPr/>
            <p:nvPr/>
          </p:nvSpPr>
          <p:spPr>
            <a:xfrm>
              <a:off x="3242930" y="3898669"/>
              <a:ext cx="1626782" cy="484632"/>
            </a:xfrm>
            <a:prstGeom prst="rightArrow">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Oval 14"/>
            <p:cNvSpPr/>
            <p:nvPr/>
          </p:nvSpPr>
          <p:spPr>
            <a:xfrm>
              <a:off x="818707" y="2162175"/>
              <a:ext cx="2591243" cy="1578761"/>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Internal school - based assessment 50%</a:t>
              </a:r>
            </a:p>
          </p:txBody>
        </p:sp>
      </p:grpSp>
      <p:sp>
        <p:nvSpPr>
          <p:cNvPr id="5" name="Footer Placeholder 4">
            <a:extLst>
              <a:ext uri="{FF2B5EF4-FFF2-40B4-BE49-F238E27FC236}">
                <a16:creationId xmlns:a16="http://schemas.microsoft.com/office/drawing/2014/main" id="{F0114ADD-2858-497B-BC2A-631F0FC20275}"/>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95494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B59C437-70CF-48D6-B66F-815DE07DD7DC}"/>
              </a:ext>
            </a:extLst>
          </p:cNvPr>
          <p:cNvSpPr txBox="1">
            <a:spLocks/>
          </p:cNvSpPr>
          <p:nvPr/>
        </p:nvSpPr>
        <p:spPr>
          <a:xfrm>
            <a:off x="8308681" y="1779285"/>
            <a:ext cx="3065930" cy="1972819"/>
          </a:xfrm>
          <a:prstGeom prst="rect">
            <a:avLst/>
          </a:prstGeom>
          <a:ln>
            <a:solidFill>
              <a:srgbClr val="002060"/>
            </a:solidFill>
          </a:ln>
        </p:spPr>
        <p:txBody>
          <a:bodyPr vert="horz" lIns="0" tIns="0" rIns="0" bIns="0" rtlCol="0" anchor="ctr">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400" dirty="0">
                <a:solidFill>
                  <a:schemeClr val="accent3">
                    <a:lumMod val="50000"/>
                  </a:schemeClr>
                </a:solidFill>
              </a:rPr>
              <a:t>Excellent video explaining how the HSC mark is calculated.</a:t>
            </a:r>
          </a:p>
        </p:txBody>
      </p:sp>
      <p:pic>
        <p:nvPicPr>
          <p:cNvPr id="9" name="Picture 8">
            <a:extLst>
              <a:ext uri="{FF2B5EF4-FFF2-40B4-BE49-F238E27FC236}">
                <a16:creationId xmlns:a16="http://schemas.microsoft.com/office/drawing/2014/main" id="{0160E1E9-6B03-4FA0-A3CE-929CD53985E5}"/>
              </a:ext>
            </a:extLst>
          </p:cNvPr>
          <p:cNvPicPr>
            <a:picLocks noChangeAspect="1"/>
          </p:cNvPicPr>
          <p:nvPr/>
        </p:nvPicPr>
        <p:blipFill>
          <a:blip r:embed="rId3"/>
          <a:stretch>
            <a:fillRect/>
          </a:stretch>
        </p:blipFill>
        <p:spPr>
          <a:xfrm>
            <a:off x="590570" y="663876"/>
            <a:ext cx="7326522" cy="4390896"/>
          </a:xfrm>
          <a:prstGeom prst="rect">
            <a:avLst/>
          </a:prstGeom>
          <a:ln>
            <a:solidFill>
              <a:srgbClr val="002060"/>
            </a:solidFill>
          </a:ln>
        </p:spPr>
      </p:pic>
      <p:sp>
        <p:nvSpPr>
          <p:cNvPr id="10" name="TextBox 9">
            <a:extLst>
              <a:ext uri="{FF2B5EF4-FFF2-40B4-BE49-F238E27FC236}">
                <a16:creationId xmlns:a16="http://schemas.microsoft.com/office/drawing/2014/main" id="{EF2337A1-4B8F-463C-ADB0-47778EEB6DB5}"/>
              </a:ext>
            </a:extLst>
          </p:cNvPr>
          <p:cNvSpPr txBox="1"/>
          <p:nvPr/>
        </p:nvSpPr>
        <p:spPr>
          <a:xfrm>
            <a:off x="341667" y="5824792"/>
            <a:ext cx="11508665" cy="369332"/>
          </a:xfrm>
          <a:prstGeom prst="rect">
            <a:avLst/>
          </a:prstGeom>
          <a:noFill/>
        </p:spPr>
        <p:txBody>
          <a:bodyPr wrap="square">
            <a:spAutoFit/>
          </a:bodyPr>
          <a:lstStyle/>
          <a:p>
            <a:r>
              <a:rPr lang="en-AU" i="1" dirty="0">
                <a:solidFill>
                  <a:srgbClr val="002060"/>
                </a:solidFill>
              </a:rPr>
              <a:t>https://www.educationstandards.nsw.edu.au/wps/portal/nesa/11-12/hsc/results-certificates/understanding-results</a:t>
            </a:r>
          </a:p>
        </p:txBody>
      </p:sp>
      <p:sp>
        <p:nvSpPr>
          <p:cNvPr id="5" name="Footer Placeholder 4">
            <a:extLst>
              <a:ext uri="{FF2B5EF4-FFF2-40B4-BE49-F238E27FC236}">
                <a16:creationId xmlns:a16="http://schemas.microsoft.com/office/drawing/2014/main" id="{94AA843A-B940-4E47-8F78-27B27E3F0D8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951593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Australian Tertiary Admission Rank</a:t>
            </a:r>
          </a:p>
        </p:txBody>
      </p:sp>
    </p:spTree>
    <p:extLst>
      <p:ext uri="{BB962C8B-B14F-4D97-AF65-F5344CB8AC3E}">
        <p14:creationId xmlns:p14="http://schemas.microsoft.com/office/powerpoint/2010/main" val="363925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Australian Tertiary Admissions Rank</a:t>
            </a:r>
          </a:p>
        </p:txBody>
      </p:sp>
      <p:sp>
        <p:nvSpPr>
          <p:cNvPr id="4" name="Text Placeholder 2">
            <a:extLst>
              <a:ext uri="{FF2B5EF4-FFF2-40B4-BE49-F238E27FC236}">
                <a16:creationId xmlns:a16="http://schemas.microsoft.com/office/drawing/2014/main" id="{FA76482F-F02E-40B4-B863-5A2A49C007A9}"/>
              </a:ext>
            </a:extLst>
          </p:cNvPr>
          <p:cNvSpPr txBox="1">
            <a:spLocks/>
          </p:cNvSpPr>
          <p:nvPr/>
        </p:nvSpPr>
        <p:spPr>
          <a:xfrm>
            <a:off x="484116" y="1388830"/>
            <a:ext cx="10210387" cy="3965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The </a:t>
            </a:r>
            <a:r>
              <a:rPr lang="en-AU" altLang="en-US" sz="2800" b="1" dirty="0">
                <a:solidFill>
                  <a:srgbClr val="C00000"/>
                </a:solidFill>
                <a:latin typeface="Helvetica" panose="020B0604020202020204" pitchFamily="34" charset="0"/>
                <a:cs typeface="Helvetica" panose="020B0604020202020204" pitchFamily="34" charset="0"/>
              </a:rPr>
              <a:t>Australian Tertiary Admission Rank </a:t>
            </a:r>
            <a:r>
              <a:rPr lang="en-AU" altLang="en-US" sz="2800" dirty="0">
                <a:solidFill>
                  <a:srgbClr val="002060"/>
                </a:solidFill>
                <a:latin typeface="Helvetica" panose="020B0604020202020204" pitchFamily="34" charset="0"/>
                <a:cs typeface="Helvetica" panose="020B0604020202020204" pitchFamily="34" charset="0"/>
              </a:rPr>
              <a:t>(ATAR):</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for students wishing to gain a place at a university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a rank </a:t>
            </a:r>
            <a:r>
              <a:rPr lang="en-GB" altLang="en-US" sz="2800" b="1" dirty="0">
                <a:solidFill>
                  <a:srgbClr val="C00000"/>
                </a:solidFill>
                <a:latin typeface="Helvetica" panose="020B0604020202020204" pitchFamily="34" charset="0"/>
                <a:cs typeface="Helvetica" panose="020B0604020202020204" pitchFamily="34" charset="0"/>
              </a:rPr>
              <a:t>NOT</a:t>
            </a:r>
            <a:r>
              <a:rPr lang="en-GB" altLang="en-US" sz="2800" dirty="0">
                <a:solidFill>
                  <a:srgbClr val="002060"/>
                </a:solidFill>
                <a:latin typeface="Helvetica" panose="020B0604020202020204" pitchFamily="34" charset="0"/>
                <a:cs typeface="Helvetica" panose="020B0604020202020204" pitchFamily="34" charset="0"/>
              </a:rPr>
              <a:t> a mark</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provides information about how a student performs overall in relation to other students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calculated by the University Admissions Centre (UAC) </a:t>
            </a:r>
          </a:p>
        </p:txBody>
      </p:sp>
      <p:sp>
        <p:nvSpPr>
          <p:cNvPr id="3" name="Footer Placeholder 2">
            <a:extLst>
              <a:ext uri="{FF2B5EF4-FFF2-40B4-BE49-F238E27FC236}">
                <a16:creationId xmlns:a16="http://schemas.microsoft.com/office/drawing/2014/main" id="{14023E36-C259-4D17-8502-614CBFDB1E0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395373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685EC7-40EF-4E85-A8FB-BB88267C9259}"/>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a:extLst>
              <a:ext uri="{FF2B5EF4-FFF2-40B4-BE49-F238E27FC236}">
                <a16:creationId xmlns:a16="http://schemas.microsoft.com/office/drawing/2014/main" id="{63D42A67-0030-4A12-8BD4-DBCF7405FFA4}"/>
              </a:ext>
            </a:extLst>
          </p:cNvPr>
          <p:cNvPicPr>
            <a:picLocks noChangeAspect="1"/>
          </p:cNvPicPr>
          <p:nvPr/>
        </p:nvPicPr>
        <p:blipFill>
          <a:blip r:embed="rId3"/>
          <a:stretch>
            <a:fillRect/>
          </a:stretch>
        </p:blipFill>
        <p:spPr>
          <a:xfrm>
            <a:off x="1221424" y="597399"/>
            <a:ext cx="9998474" cy="5143644"/>
          </a:xfrm>
          <a:prstGeom prst="rect">
            <a:avLst/>
          </a:prstGeom>
          <a:ln>
            <a:solidFill>
              <a:srgbClr val="002060"/>
            </a:solidFill>
          </a:ln>
        </p:spPr>
      </p:pic>
    </p:spTree>
    <p:extLst>
      <p:ext uri="{BB962C8B-B14F-4D97-AF65-F5344CB8AC3E}">
        <p14:creationId xmlns:p14="http://schemas.microsoft.com/office/powerpoint/2010/main" val="38724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Other considerations</a:t>
            </a:r>
          </a:p>
        </p:txBody>
      </p:sp>
    </p:spTree>
    <p:extLst>
      <p:ext uri="{BB962C8B-B14F-4D97-AF65-F5344CB8AC3E}">
        <p14:creationId xmlns:p14="http://schemas.microsoft.com/office/powerpoint/2010/main" val="202852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Other considerations</a:t>
            </a:r>
          </a:p>
        </p:txBody>
      </p:sp>
      <p:sp>
        <p:nvSpPr>
          <p:cNvPr id="4" name="Text Placeholder 2">
            <a:extLst>
              <a:ext uri="{FF2B5EF4-FFF2-40B4-BE49-F238E27FC236}">
                <a16:creationId xmlns:a16="http://schemas.microsoft.com/office/drawing/2014/main" id="{FA76482F-F02E-40B4-B863-5A2A49C007A9}"/>
              </a:ext>
            </a:extLst>
          </p:cNvPr>
          <p:cNvSpPr txBox="1">
            <a:spLocks/>
          </p:cNvSpPr>
          <p:nvPr/>
        </p:nvSpPr>
        <p:spPr>
          <a:xfrm>
            <a:off x="484117" y="1176795"/>
            <a:ext cx="10210387" cy="3965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What do I want for my future?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What ‘pathway’ best suits me?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Ask for advice from:</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teachers</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parents</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Year adviser</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careers adviser</a:t>
            </a:r>
            <a:endParaRPr lang="en-GB" altLang="en-US" sz="2800" dirty="0">
              <a:solidFill>
                <a:srgbClr val="002060"/>
              </a:solidFill>
              <a:latin typeface="Helvetica" panose="020B0604020202020204" pitchFamily="34" charset="0"/>
              <a:cs typeface="Helvetica" panose="020B0604020202020204" pitchFamily="34" charset="0"/>
            </a:endParaRPr>
          </a:p>
        </p:txBody>
      </p:sp>
      <p:sp>
        <p:nvSpPr>
          <p:cNvPr id="3" name="Footer Placeholder 2">
            <a:extLst>
              <a:ext uri="{FF2B5EF4-FFF2-40B4-BE49-F238E27FC236}">
                <a16:creationId xmlns:a16="http://schemas.microsoft.com/office/drawing/2014/main" id="{B86D0B16-BCD0-43DC-8922-221115628CE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6126586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14729" y="1933203"/>
            <a:ext cx="10996162" cy="609398"/>
          </a:xfrm>
        </p:spPr>
        <p:txBody>
          <a:bodyPr/>
          <a:lstStyle/>
          <a:p>
            <a:r>
              <a:rPr lang="en-GB" sz="4400" b="1" dirty="0"/>
              <a:t>More information</a:t>
            </a:r>
          </a:p>
        </p:txBody>
      </p:sp>
      <p:sp>
        <p:nvSpPr>
          <p:cNvPr id="5" name="TextBox 4">
            <a:extLst>
              <a:ext uri="{FF2B5EF4-FFF2-40B4-BE49-F238E27FC236}">
                <a16:creationId xmlns:a16="http://schemas.microsoft.com/office/drawing/2014/main" id="{61A4A853-4819-4457-A9EC-6702F7CE8848}"/>
              </a:ext>
            </a:extLst>
          </p:cNvPr>
          <p:cNvSpPr txBox="1"/>
          <p:nvPr/>
        </p:nvSpPr>
        <p:spPr>
          <a:xfrm>
            <a:off x="417443" y="3874330"/>
            <a:ext cx="6109252" cy="584775"/>
          </a:xfrm>
          <a:prstGeom prst="rect">
            <a:avLst/>
          </a:prstGeom>
          <a:noFill/>
        </p:spPr>
        <p:txBody>
          <a:bodyPr wrap="square">
            <a:spAutoFit/>
          </a:bodyPr>
          <a:lstStyle/>
          <a:p>
            <a:r>
              <a:rPr lang="en-AU" sz="3200" b="1" dirty="0">
                <a:solidFill>
                  <a:schemeClr val="bg1"/>
                </a:solidFill>
              </a:rPr>
              <a:t>www.uac.edu.au</a:t>
            </a:r>
          </a:p>
        </p:txBody>
      </p:sp>
      <p:sp>
        <p:nvSpPr>
          <p:cNvPr id="7" name="TextBox 6">
            <a:extLst>
              <a:ext uri="{FF2B5EF4-FFF2-40B4-BE49-F238E27FC236}">
                <a16:creationId xmlns:a16="http://schemas.microsoft.com/office/drawing/2014/main" id="{9AA40073-6A50-4B95-B84F-8C4EE8BB32BC}"/>
              </a:ext>
            </a:extLst>
          </p:cNvPr>
          <p:cNvSpPr txBox="1"/>
          <p:nvPr/>
        </p:nvSpPr>
        <p:spPr>
          <a:xfrm>
            <a:off x="417442" y="2983670"/>
            <a:ext cx="8912087" cy="584775"/>
          </a:xfrm>
          <a:prstGeom prst="rect">
            <a:avLst/>
          </a:prstGeom>
          <a:noFill/>
        </p:spPr>
        <p:txBody>
          <a:bodyPr wrap="square">
            <a:spAutoFit/>
          </a:bodyPr>
          <a:lstStyle/>
          <a:p>
            <a:r>
              <a:rPr lang="en-AU" sz="3200" b="1" dirty="0">
                <a:solidFill>
                  <a:schemeClr val="bg1"/>
                </a:solidFill>
              </a:rPr>
              <a:t>www.educationstandards.nsw.edu.au</a:t>
            </a:r>
          </a:p>
        </p:txBody>
      </p:sp>
    </p:spTree>
    <p:extLst>
      <p:ext uri="{BB962C8B-B14F-4D97-AF65-F5344CB8AC3E}">
        <p14:creationId xmlns:p14="http://schemas.microsoft.com/office/powerpoint/2010/main" val="1911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1C70B7-0D35-4B23-974F-D621B94161C4}"/>
              </a:ext>
            </a:extLst>
          </p:cNvPr>
          <p:cNvSpPr>
            <a:spLocks noGrp="1"/>
          </p:cNvSpPr>
          <p:nvPr>
            <p:ph type="ftr" sz="quarter" idx="3"/>
          </p:nvPr>
        </p:nvSpPr>
        <p:spPr/>
        <p:txBody>
          <a:bodyPr/>
          <a:lstStyle/>
          <a:p>
            <a:r>
              <a:rPr lang="en-AU"/>
              <a:t>Year 10 Subject Selection for Stage 6</a:t>
            </a:r>
            <a:endParaRPr lang="en-GB" dirty="0"/>
          </a:p>
        </p:txBody>
      </p:sp>
      <p:pic>
        <p:nvPicPr>
          <p:cNvPr id="4" name="Picture 3">
            <a:extLst>
              <a:ext uri="{FF2B5EF4-FFF2-40B4-BE49-F238E27FC236}">
                <a16:creationId xmlns:a16="http://schemas.microsoft.com/office/drawing/2014/main" id="{BED060D9-5CD9-46D4-A338-233E9A801F63}"/>
              </a:ext>
            </a:extLst>
          </p:cNvPr>
          <p:cNvPicPr>
            <a:picLocks noChangeAspect="1"/>
          </p:cNvPicPr>
          <p:nvPr/>
        </p:nvPicPr>
        <p:blipFill>
          <a:blip r:embed="rId3"/>
          <a:stretch>
            <a:fillRect/>
          </a:stretch>
        </p:blipFill>
        <p:spPr>
          <a:xfrm>
            <a:off x="1023937" y="477285"/>
            <a:ext cx="10144125" cy="5267325"/>
          </a:xfrm>
          <a:prstGeom prst="rect">
            <a:avLst/>
          </a:prstGeom>
          <a:ln>
            <a:solidFill>
              <a:srgbClr val="002060"/>
            </a:solidFill>
          </a:ln>
        </p:spPr>
      </p:pic>
    </p:spTree>
    <p:extLst>
      <p:ext uri="{BB962C8B-B14F-4D97-AF65-F5344CB8AC3E}">
        <p14:creationId xmlns:p14="http://schemas.microsoft.com/office/powerpoint/2010/main" val="9815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2427172"/>
            <a:ext cx="8930734" cy="1218795"/>
          </a:xfrm>
        </p:spPr>
        <p:txBody>
          <a:bodyPr/>
          <a:lstStyle/>
          <a:p>
            <a:r>
              <a:rPr lang="en-GB" sz="4400" b="1" dirty="0"/>
              <a:t>Record of School Achievement (</a:t>
            </a:r>
            <a:r>
              <a:rPr lang="en-GB" sz="4400" b="1"/>
              <a:t>RoSA)</a:t>
            </a:r>
            <a:endParaRPr lang="en-GB" sz="4800" b="1" dirty="0"/>
          </a:p>
        </p:txBody>
      </p:sp>
    </p:spTree>
    <p:extLst>
      <p:ext uri="{BB962C8B-B14F-4D97-AF65-F5344CB8AC3E}">
        <p14:creationId xmlns:p14="http://schemas.microsoft.com/office/powerpoint/2010/main" val="2421578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0FC286-7310-314E-9B9C-3D465262C97A}"/>
              </a:ext>
            </a:extLst>
          </p:cNvPr>
          <p:cNvSpPr txBox="1">
            <a:spLocks/>
          </p:cNvSpPr>
          <p:nvPr/>
        </p:nvSpPr>
        <p:spPr>
          <a:xfrm>
            <a:off x="204952" y="2546956"/>
            <a:ext cx="11782096" cy="3207551"/>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400" b="1" dirty="0">
                <a:solidFill>
                  <a:srgbClr val="002060"/>
                </a:solidFill>
                <a:latin typeface="Helvetica" panose="020B0604020202020204" pitchFamily="34" charset="0"/>
                <a:cs typeface="Helvetica" panose="020B0604020202020204" pitchFamily="34" charset="0"/>
              </a:rPr>
              <a:t>If you decide to leave school you will need to:</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speak with your Year Adviser/Coordinator/Careers Adviser to discuss your decision</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confirm the signing-out process</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check your school has placed a request for your RoSA credential with NESA, before you sign out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request your NESA number from your school</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log into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make sure your personal details are correct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download your </a:t>
            </a:r>
            <a:r>
              <a:rPr lang="en-AU" sz="2400" dirty="0" err="1">
                <a:solidFill>
                  <a:srgbClr val="002060"/>
                </a:solidFill>
                <a:latin typeface="Helvetica" panose="020B0604020202020204" pitchFamily="34" charset="0"/>
                <a:cs typeface="Helvetica" panose="020B0604020202020204" pitchFamily="34" charset="0"/>
              </a:rPr>
              <a:t>eRecord</a:t>
            </a:r>
            <a:r>
              <a:rPr lang="en-AU" sz="2400" dirty="0">
                <a:solidFill>
                  <a:srgbClr val="002060"/>
                </a:solidFill>
                <a:latin typeface="Helvetica" panose="020B0604020202020204" pitchFamily="34" charset="0"/>
                <a:cs typeface="Helvetica" panose="020B0604020202020204" pitchFamily="34" charset="0"/>
              </a:rPr>
              <a:t> from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use as an interim result report.</a:t>
            </a:r>
            <a:endParaRPr lang="en-AU" sz="2400" b="1" dirty="0">
              <a:solidFill>
                <a:srgbClr val="002060"/>
              </a:solidFill>
              <a:latin typeface="Helvetica" panose="020B0604020202020204" pitchFamily="34" charset="0"/>
              <a:cs typeface="Helvetica" panose="020B0604020202020204" pitchFamily="34" charset="0"/>
            </a:endParaRPr>
          </a:p>
        </p:txBody>
      </p:sp>
      <p:sp>
        <p:nvSpPr>
          <p:cNvPr id="6" name="Text Placeholder 3">
            <a:extLst>
              <a:ext uri="{FF2B5EF4-FFF2-40B4-BE49-F238E27FC236}">
                <a16:creationId xmlns:a16="http://schemas.microsoft.com/office/drawing/2014/main" id="{3FC66B82-5B75-2E4E-965C-F97305AF986E}"/>
              </a:ext>
            </a:extLst>
          </p:cNvPr>
          <p:cNvSpPr txBox="1">
            <a:spLocks/>
          </p:cNvSpPr>
          <p:nvPr/>
        </p:nvSpPr>
        <p:spPr>
          <a:xfrm>
            <a:off x="448679" y="47905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E695109C-CBAB-462C-B310-35EE85F8E422}"/>
              </a:ext>
            </a:extLst>
          </p:cNvPr>
          <p:cNvSpPr>
            <a:spLocks noGrp="1"/>
          </p:cNvSpPr>
          <p:nvPr>
            <p:ph type="title"/>
          </p:nvPr>
        </p:nvSpPr>
        <p:spPr>
          <a:xfrm>
            <a:off x="448679" y="361761"/>
            <a:ext cx="11010859" cy="498598"/>
          </a:xfrm>
        </p:spPr>
        <p:txBody>
          <a:bodyPr/>
          <a:lstStyle/>
          <a:p>
            <a:r>
              <a:rPr lang="en-AU" dirty="0"/>
              <a:t>Record of School Achievement</a:t>
            </a:r>
          </a:p>
        </p:txBody>
      </p:sp>
      <p:sp>
        <p:nvSpPr>
          <p:cNvPr id="7" name="TextBox 6">
            <a:extLst>
              <a:ext uri="{FF2B5EF4-FFF2-40B4-BE49-F238E27FC236}">
                <a16:creationId xmlns:a16="http://schemas.microsoft.com/office/drawing/2014/main" id="{28763DFD-D1A6-4BB6-A585-50B9E63181BD}"/>
              </a:ext>
            </a:extLst>
          </p:cNvPr>
          <p:cNvSpPr txBox="1"/>
          <p:nvPr/>
        </p:nvSpPr>
        <p:spPr>
          <a:xfrm>
            <a:off x="204952" y="1014584"/>
            <a:ext cx="11010858" cy="1200329"/>
          </a:xfrm>
          <a:prstGeom prst="rect">
            <a:avLst/>
          </a:prstGeom>
          <a:noFill/>
        </p:spPr>
        <p:txBody>
          <a:bodyPr wrap="square">
            <a:spAutoFit/>
          </a:bodyPr>
          <a:lstStyle/>
          <a:p>
            <a:r>
              <a:rPr lang="en-AU" sz="2400" dirty="0">
                <a:solidFill>
                  <a:srgbClr val="002060"/>
                </a:solidFill>
                <a:latin typeface="Helvetica" panose="020B0604020202020204" pitchFamily="34" charset="0"/>
                <a:cs typeface="Helvetica" panose="020B0604020202020204" pitchFamily="34" charset="0"/>
              </a:rPr>
              <a:t>The </a:t>
            </a:r>
            <a:r>
              <a:rPr lang="en-AU" sz="2400" b="1" dirty="0">
                <a:solidFill>
                  <a:srgbClr val="C00000"/>
                </a:solidFill>
                <a:latin typeface="Helvetica" panose="020B0604020202020204" pitchFamily="34" charset="0"/>
                <a:cs typeface="Helvetica" panose="020B0604020202020204" pitchFamily="34" charset="0"/>
              </a:rPr>
              <a:t>Record</a:t>
            </a:r>
            <a:r>
              <a:rPr lang="en-AU" sz="2400" b="1" baseline="0" dirty="0">
                <a:solidFill>
                  <a:srgbClr val="C00000"/>
                </a:solidFill>
                <a:latin typeface="Helvetica" panose="020B0604020202020204" pitchFamily="34" charset="0"/>
                <a:cs typeface="Helvetica" panose="020B0604020202020204" pitchFamily="34" charset="0"/>
              </a:rPr>
              <a:t> of School Achievement (RoSA) </a:t>
            </a:r>
            <a:r>
              <a:rPr lang="en-AU" sz="2400" baseline="0" dirty="0">
                <a:solidFill>
                  <a:srgbClr val="002060"/>
                </a:solidFill>
                <a:latin typeface="Helvetica" panose="020B0604020202020204" pitchFamily="34" charset="0"/>
                <a:cs typeface="Helvetica" panose="020B0604020202020204" pitchFamily="34" charset="0"/>
              </a:rPr>
              <a:t>is </a:t>
            </a:r>
            <a:r>
              <a:rPr lang="en-AU" sz="2400" dirty="0">
                <a:solidFill>
                  <a:srgbClr val="002060"/>
                </a:solidFill>
                <a:latin typeface="Helvetica" panose="020B0604020202020204" pitchFamily="34" charset="0"/>
                <a:cs typeface="Helvetica" panose="020B0604020202020204" pitchFamily="34" charset="0"/>
              </a:rPr>
              <a:t>the </a:t>
            </a:r>
            <a:r>
              <a:rPr lang="en-AU" sz="2400" baseline="0" dirty="0">
                <a:solidFill>
                  <a:srgbClr val="002060"/>
                </a:solidFill>
                <a:latin typeface="Helvetica" panose="020B0604020202020204" pitchFamily="34" charset="0"/>
                <a:cs typeface="Helvetica" panose="020B0604020202020204" pitchFamily="34" charset="0"/>
              </a:rPr>
              <a:t>credential available to all students, following the completion of Year 10, who </a:t>
            </a:r>
            <a:r>
              <a:rPr lang="en-AU" sz="2400" b="1" baseline="0" dirty="0">
                <a:solidFill>
                  <a:srgbClr val="C00000"/>
                </a:solidFill>
                <a:latin typeface="Helvetica" panose="020B0604020202020204" pitchFamily="34" charset="0"/>
                <a:cs typeface="Helvetica" panose="020B0604020202020204" pitchFamily="34" charset="0"/>
              </a:rPr>
              <a:t>leave school prior </a:t>
            </a:r>
            <a:r>
              <a:rPr lang="en-AU" sz="2400" baseline="0" dirty="0">
                <a:solidFill>
                  <a:srgbClr val="002060"/>
                </a:solidFill>
                <a:latin typeface="Helvetica" panose="020B0604020202020204" pitchFamily="34" charset="0"/>
                <a:cs typeface="Helvetica" panose="020B0604020202020204" pitchFamily="34" charset="0"/>
              </a:rPr>
              <a:t>to the completion of the HSC</a:t>
            </a:r>
            <a:r>
              <a:rPr lang="en-AU" sz="2400" dirty="0">
                <a:solidFill>
                  <a:srgbClr val="002060"/>
                </a:solidFill>
                <a:latin typeface="Helvetica" panose="020B0604020202020204" pitchFamily="34" charset="0"/>
                <a:cs typeface="Helvetica" panose="020B0604020202020204" pitchFamily="34" charset="0"/>
              </a:rPr>
              <a:t>, or who are </a:t>
            </a:r>
            <a:r>
              <a:rPr lang="en-AU" sz="2400" b="1" dirty="0">
                <a:solidFill>
                  <a:srgbClr val="C00000"/>
                </a:solidFill>
                <a:latin typeface="Helvetica" panose="020B0604020202020204" pitchFamily="34" charset="0"/>
                <a:cs typeface="Helvetica" panose="020B0604020202020204" pitchFamily="34" charset="0"/>
              </a:rPr>
              <a:t>not eligible </a:t>
            </a:r>
            <a:r>
              <a:rPr lang="en-AU" sz="2400" dirty="0">
                <a:solidFill>
                  <a:srgbClr val="002060"/>
                </a:solidFill>
                <a:latin typeface="Helvetica" panose="020B0604020202020204" pitchFamily="34" charset="0"/>
                <a:cs typeface="Helvetica" panose="020B0604020202020204" pitchFamily="34" charset="0"/>
              </a:rPr>
              <a:t>for the HSC credential.</a:t>
            </a:r>
            <a:r>
              <a:rPr lang="en-AU" sz="2400" baseline="0" dirty="0">
                <a:solidFill>
                  <a:srgbClr val="002060"/>
                </a:solidFill>
                <a:latin typeface="Helvetica" panose="020B0604020202020204" pitchFamily="34" charset="0"/>
                <a:cs typeface="Helvetica" panose="020B0604020202020204" pitchFamily="34" charset="0"/>
              </a:rPr>
              <a:t> </a:t>
            </a:r>
          </a:p>
        </p:txBody>
      </p:sp>
      <p:sp>
        <p:nvSpPr>
          <p:cNvPr id="3" name="Footer Placeholder 2">
            <a:extLst>
              <a:ext uri="{FF2B5EF4-FFF2-40B4-BE49-F238E27FC236}">
                <a16:creationId xmlns:a16="http://schemas.microsoft.com/office/drawing/2014/main" id="{8188DC7A-0F75-4BBF-A34B-105E1C61DE8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249157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Higher School Certificate</a:t>
            </a:r>
          </a:p>
        </p:txBody>
      </p:sp>
    </p:spTree>
    <p:extLst>
      <p:ext uri="{BB962C8B-B14F-4D97-AF65-F5344CB8AC3E}">
        <p14:creationId xmlns:p14="http://schemas.microsoft.com/office/powerpoint/2010/main" val="11877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 Government | NESA">
  <a:themeElements>
    <a:clrScheme name="DPC">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Powerpoint template with NSW gov logo" id="{7E4074B5-BF10-4E36-ADB2-BF00895FD2A6}" vid="{D6E3D8AD-13BE-4989-A2B0-1FB29EFF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0BE5B70DEDA6408497620D52615BE1" ma:contentTypeVersion="14" ma:contentTypeDescription="Create a new document." ma:contentTypeScope="" ma:versionID="cb07dfd62728542d3b78bdf888843cc2">
  <xsd:schema xmlns:xsd="http://www.w3.org/2001/XMLSchema" xmlns:xs="http://www.w3.org/2001/XMLSchema" xmlns:p="http://schemas.microsoft.com/office/2006/metadata/properties" xmlns:ns2="0e5ca2ac-52ac-4627-b7a1-c043944a681f" xmlns:ns3="f48e437f-a151-4cc1-ac07-3f336c158a87" targetNamespace="http://schemas.microsoft.com/office/2006/metadata/properties" ma:root="true" ma:fieldsID="e93a55e5566b8818f34df48d8a0223e1" ns2:_="" ns3:_="">
    <xsd:import namespace="0e5ca2ac-52ac-4627-b7a1-c043944a681f"/>
    <xsd:import namespace="f48e437f-a151-4cc1-ac07-3f336c158a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_x0020_Type" minOccurs="0"/>
                <xsd:element ref="ns2:Agency"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ca2ac-52ac-4627-b7a1-c043944a6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_x0020_Type" ma:index="12" nillable="true" ma:displayName="Doc Type" ma:description="Proposal &#10;Effectiveness Report&#10;Email&#10;Other Attachment" ma:internalName="Doc_x0020_Type">
      <xsd:simpleType>
        <xsd:restriction base="dms:Text">
          <xsd:maxLength value="255"/>
        </xsd:restriction>
      </xsd:simpleType>
    </xsd:element>
    <xsd:element name="Agency" ma:index="13" nillable="true" ma:displayName="Agency" ma:format="Dropdown" ma:internalName="Agency">
      <xsd:simpleType>
        <xsd:restriction base="dms:Text">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e437f-a151-4cc1-ac07-3f336c158a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Type xmlns="0e5ca2ac-52ac-4627-b7a1-c043944a681f" xsi:nil="true"/>
    <Agency xmlns="0e5ca2ac-52ac-4627-b7a1-c043944a681f" xsi:nil="true"/>
  </documentManagement>
</p:properties>
</file>

<file path=customXml/item4.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Props1.xml><?xml version="1.0" encoding="utf-8"?>
<ds:datastoreItem xmlns:ds="http://schemas.openxmlformats.org/officeDocument/2006/customXml" ds:itemID="{E4ED61F6-11BA-492C-8409-3C431886B64A}">
  <ds:schemaRefs>
    <ds:schemaRef ds:uri="http://schemas.microsoft.com/sharepoint/v3/contenttype/forms"/>
  </ds:schemaRefs>
</ds:datastoreItem>
</file>

<file path=customXml/itemProps2.xml><?xml version="1.0" encoding="utf-8"?>
<ds:datastoreItem xmlns:ds="http://schemas.openxmlformats.org/officeDocument/2006/customXml" ds:itemID="{6B6BFAB5-23A8-4FDA-AC9A-6FDE44DF0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ca2ac-52ac-4627-b7a1-c043944a681f"/>
    <ds:schemaRef ds:uri="f48e437f-a151-4cc1-ac07-3f336c158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C5C831-B85A-4E3F-B03C-E83BC06B4F2B}">
  <ds:schemaRefs>
    <ds:schemaRef ds:uri="http://schemas.microsoft.com/office/infopath/2007/PartnerControls"/>
    <ds:schemaRef ds:uri="f48e437f-a151-4cc1-ac07-3f336c158a87"/>
    <ds:schemaRef ds:uri="http://purl.org/dc/elements/1.1/"/>
    <ds:schemaRef ds:uri="http://schemas.microsoft.com/office/2006/metadata/properties"/>
    <ds:schemaRef ds:uri="http://purl.org/dc/terms/"/>
    <ds:schemaRef ds:uri="0e5ca2ac-52ac-4627-b7a1-c043944a681f"/>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docProps/app.xml><?xml version="1.0" encoding="utf-8"?>
<Properties xmlns="http://schemas.openxmlformats.org/officeDocument/2006/extended-properties" xmlns:vt="http://schemas.openxmlformats.org/officeDocument/2006/docPropsVTypes">
  <Template>Powerpoint template with red NSW gov logo</Template>
  <TotalTime>1660</TotalTime>
  <Words>7506</Words>
  <Application>Microsoft Office PowerPoint</Application>
  <PresentationFormat>Widescreen</PresentationFormat>
  <Paragraphs>545</Paragraphs>
  <Slides>52</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Aparajita</vt:lpstr>
      <vt:lpstr>Arial</vt:lpstr>
      <vt:lpstr>Calibri</vt:lpstr>
      <vt:lpstr>Courier New</vt:lpstr>
      <vt:lpstr>Helvetica</vt:lpstr>
      <vt:lpstr>Wingdings</vt:lpstr>
      <vt:lpstr>NSW Government | NESA</vt:lpstr>
      <vt:lpstr>2022 Year 10  Subject Selection for Stage 6</vt:lpstr>
      <vt:lpstr>Purpose of this presentation</vt:lpstr>
      <vt:lpstr>PowerPoint Presentation</vt:lpstr>
      <vt:lpstr>Course Selection Considerations</vt:lpstr>
      <vt:lpstr>PowerPoint Presentation</vt:lpstr>
      <vt:lpstr>PowerPoint Presentation</vt:lpstr>
      <vt:lpstr>PowerPoint Presentation</vt:lpstr>
      <vt:lpstr>Record of School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Satisfactory completion of a Course</vt:lpstr>
      <vt:lpstr>Additional completion requirements for HSC courses</vt:lpstr>
      <vt:lpstr>Confirmation of Entry</vt:lpstr>
      <vt:lpstr>HSC: All My Own Work</vt:lpstr>
      <vt:lpstr>PowerPoint Presentation</vt:lpstr>
      <vt:lpstr>English – Year 11</vt:lpstr>
      <vt:lpstr>English – Year 12</vt:lpstr>
      <vt:lpstr>Creative Arts – Year 11 and Year 12 </vt:lpstr>
      <vt:lpstr>Human Society and Its Environment (HSIE) Year 11 and Year 12</vt:lpstr>
      <vt:lpstr>Languages – Year 11 and Year 12</vt:lpstr>
      <vt:lpstr>Mathematics – Year 11</vt:lpstr>
      <vt:lpstr>Mathematics – Year 12</vt:lpstr>
      <vt:lpstr>Personal Development, Health and Physical Education (PDHPE) – Year 11 and Year 12</vt:lpstr>
      <vt:lpstr>Science – Year 11 and Year 12</vt:lpstr>
      <vt:lpstr>Technological and Applied Studies – Year 11 and Year 12</vt:lpstr>
      <vt:lpstr>Extension Courses</vt:lpstr>
      <vt:lpstr>Life Skills Courses</vt:lpstr>
      <vt:lpstr>Vocational Education &amp; Training (VET) in the HSC</vt:lpstr>
      <vt:lpstr>Industry Curriculum Framework</vt:lpstr>
      <vt:lpstr>VET Board Developed Courses</vt:lpstr>
      <vt:lpstr>VET Credentials</vt:lpstr>
      <vt:lpstr>PowerPoint Presentation</vt:lpstr>
      <vt:lpstr>Record of School Achievement (RoSA)</vt:lpstr>
      <vt:lpstr>HSC Testamur</vt:lpstr>
      <vt:lpstr>HSC Record of Achievement (RoA)</vt:lpstr>
      <vt:lpstr>HSC Record of Achievement (RoA)</vt:lpstr>
      <vt:lpstr>HSC Record of Achievement (RoA) Life Skills</vt:lpstr>
      <vt:lpstr>PowerPoint Presentation</vt:lpstr>
      <vt:lpstr>PowerPoint Presentation</vt:lpstr>
      <vt:lpstr>PowerPoint Presentation</vt:lpstr>
      <vt:lpstr>PowerPoint Presentation</vt:lpstr>
      <vt:lpstr>Australian Tertiary Admissions Rank</vt:lpstr>
      <vt:lpstr>PowerPoint Presentation</vt:lpstr>
      <vt:lpstr>Other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Christine Mercieca</dc:creator>
  <cp:lastModifiedBy>Brin Anderson</cp:lastModifiedBy>
  <cp:revision>92</cp:revision>
  <dcterms:created xsi:type="dcterms:W3CDTF">2021-05-12T03:24:23Z</dcterms:created>
  <dcterms:modified xsi:type="dcterms:W3CDTF">2022-06-20T02:49:26Z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0x010100950BE5B70DEDA6408497620D52615BE1</vt:lpwstr>
  </property>
</Properties>
</file>